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2" r:id="rId3"/>
    <p:sldId id="263" r:id="rId4"/>
    <p:sldId id="277" r:id="rId5"/>
    <p:sldId id="279" r:id="rId6"/>
    <p:sldId id="302" r:id="rId7"/>
    <p:sldId id="281" r:id="rId8"/>
    <p:sldId id="257" r:id="rId9"/>
    <p:sldId id="301" r:id="rId10"/>
    <p:sldId id="282" r:id="rId11"/>
    <p:sldId id="283" r:id="rId12"/>
    <p:sldId id="264" r:id="rId13"/>
    <p:sldId id="300" r:id="rId14"/>
    <p:sldId id="258" r:id="rId15"/>
    <p:sldId id="284" r:id="rId16"/>
    <p:sldId id="299" r:id="rId17"/>
    <p:sldId id="286" r:id="rId18"/>
    <p:sldId id="265" r:id="rId19"/>
    <p:sldId id="287" r:id="rId20"/>
    <p:sldId id="289" r:id="rId21"/>
    <p:sldId id="290" r:id="rId22"/>
    <p:sldId id="296" r:id="rId23"/>
    <p:sldId id="266" r:id="rId24"/>
    <p:sldId id="288" r:id="rId25"/>
    <p:sldId id="267" r:id="rId26"/>
    <p:sldId id="268" r:id="rId27"/>
    <p:sldId id="259" r:id="rId28"/>
    <p:sldId id="269" r:id="rId29"/>
    <p:sldId id="270" r:id="rId30"/>
    <p:sldId id="271" r:id="rId31"/>
    <p:sldId id="260" r:id="rId32"/>
    <p:sldId id="298" r:id="rId33"/>
    <p:sldId id="272" r:id="rId34"/>
    <p:sldId id="273" r:id="rId35"/>
    <p:sldId id="275" r:id="rId36"/>
    <p:sldId id="276" r:id="rId37"/>
    <p:sldId id="291" r:id="rId38"/>
    <p:sldId id="292" r:id="rId39"/>
    <p:sldId id="293" r:id="rId40"/>
    <p:sldId id="294" r:id="rId41"/>
    <p:sldId id="297"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Griffin" initials="KG" lastIdx="1" clrIdx="0">
    <p:extLst>
      <p:ext uri="{19B8F6BF-5375-455C-9EA6-DF929625EA0E}">
        <p15:presenceInfo xmlns:p15="http://schemas.microsoft.com/office/powerpoint/2012/main" userId="ee1227ed0f11d4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29" autoAdjust="0"/>
  </p:normalViewPr>
  <p:slideViewPr>
    <p:cSldViewPr snapToGrid="0">
      <p:cViewPr varScale="1">
        <p:scale>
          <a:sx n="90" d="100"/>
          <a:sy n="90"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C14E1-C103-401C-B620-BEE64F52BB7D}"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19246-450C-4CF9-A58A-2A51F73A13BE}" type="slidenum">
              <a:rPr lang="en-US" smtClean="0"/>
              <a:t>‹#›</a:t>
            </a:fld>
            <a:endParaRPr lang="en-US"/>
          </a:p>
        </p:txBody>
      </p:sp>
    </p:spTree>
    <p:extLst>
      <p:ext uri="{BB962C8B-B14F-4D97-AF65-F5344CB8AC3E}">
        <p14:creationId xmlns:p14="http://schemas.microsoft.com/office/powerpoint/2010/main" val="151083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a:t>
            </a:fld>
            <a:endParaRPr lang="en-US"/>
          </a:p>
        </p:txBody>
      </p:sp>
    </p:spTree>
    <p:extLst>
      <p:ext uri="{BB962C8B-B14F-4D97-AF65-F5344CB8AC3E}">
        <p14:creationId xmlns:p14="http://schemas.microsoft.com/office/powerpoint/2010/main" val="59573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21</a:t>
            </a:fld>
            <a:endParaRPr lang="en-US"/>
          </a:p>
        </p:txBody>
      </p:sp>
    </p:spTree>
    <p:extLst>
      <p:ext uri="{BB962C8B-B14F-4D97-AF65-F5344CB8AC3E}">
        <p14:creationId xmlns:p14="http://schemas.microsoft.com/office/powerpoint/2010/main" val="109290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23</a:t>
            </a:fld>
            <a:endParaRPr lang="en-US"/>
          </a:p>
        </p:txBody>
      </p:sp>
    </p:spTree>
    <p:extLst>
      <p:ext uri="{BB962C8B-B14F-4D97-AF65-F5344CB8AC3E}">
        <p14:creationId xmlns:p14="http://schemas.microsoft.com/office/powerpoint/2010/main" val="1351821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24</a:t>
            </a:fld>
            <a:endParaRPr lang="en-US"/>
          </a:p>
        </p:txBody>
      </p:sp>
    </p:spTree>
    <p:extLst>
      <p:ext uri="{BB962C8B-B14F-4D97-AF65-F5344CB8AC3E}">
        <p14:creationId xmlns:p14="http://schemas.microsoft.com/office/powerpoint/2010/main" val="139623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IDistributedCache</a:t>
            </a:r>
            <a:r>
              <a:rPr lang="en-US" dirty="0"/>
              <a:t> with Redis</a:t>
            </a:r>
          </a:p>
          <a:p>
            <a:endParaRPr lang="en-US" dirty="0"/>
          </a:p>
          <a:p>
            <a:endParaRPr lang="en-US" dirty="0"/>
          </a:p>
          <a:p>
            <a:r>
              <a:rPr lang="en-US" dirty="0"/>
              <a:t>https://carbon.now.sh/?bg=rgba%28249%2C237%2C212%2C1%29&amp;t=vscode&amp;wt=none&amp;l=text%2Fx-csharp&amp;ds=true&amp;dsyoff=20px&amp;dsblur=68px&amp;wc=true&amp;wa=false&amp;pv=0px&amp;ph=0px&amp;ln=false&amp;fl=1&amp;fm=IBM+Plex+Mono&amp;fs=14px&amp;lh=143%25&amp;si=false&amp;es=2x&amp;wm=false&amp;code=public%2520class%2520DistributedCacheController%2520%253A%2520ControllerBase%250A%257B%250A%2520%2520%2520%2520private%2520readonly%2520IDistributedCache%2520_distributedCache%253B%250A%250A%2520%2520%2520%2520public%2520DistributedCacheController%28IDistributedCache%2520distributedCache%29%250A%2520%2520%2520%2520%257B%250A%2520%2520%2520%2520%2520%2520%2520%2520this._distributedCache%2520%253D%2520distributedCache%253B%250A%2520%2520%2520%2520%257D%250A%250A%2520%2520%2520%2520%255BHttpGet%28%2522%252Fcache%252Fdistributed%252F%257Bkey%257D%2522%29%255D%250A%2520%2520%2520%2520public%2520async%2520Task%253CIActionResult%253E%2520Get%28string%2520key%29%250A%2520%2520%2520%2520%257B%250A%2520%2520%2520%2520%2520%2520%2520%2520var%2520value%2520%253D%2520await%2520_distributedCache.GetStringAsync%28key%29%253B%250A%2520%2520%2520%2520%2520%2520%2520%2520if%2520%28value%2520%253D%253D%2520null%29%250A%2520%2520%2520%2520%2520%2520%2520%2520%257B%250A%2520%2520%2520%2520%2520%2520%2520%2520%2520%2520%2520%2520%252F%252F%2520long%2520running%2520task%252C%2520lol%2520-%2520this%2520is%2520a%2520demo%250A%2520%2520%2520%2520%2520%2520%2520%2520%2520%2520%2520%2520await%2520Task.Delay%28new%2520Random%28%29.Next%281000%252C%25205000%29%29%253B%250A%250A%2520%2520%2520%2520%2520%2520%2520%2520%2520%2520%2520%2520value%2520%253D%2520Guid.NewGuid%28%29.ToString%28%29%253B%250A%2520%2520%2520%2520%2520%2520%2520%2520%2520%2520%2520%2520await%2520_distributedCache.SetStringAsync%28key%252C%2520value%29%253B%250A%2520%2520%2520%2520%2520%2520%2520%2520%257D%250A%250A%2520%2520%2520%2520%2520%2520%2520%2520return%2520Ok%28value%29%253B%250A%2520%2520%2520%2520%257D%250A%257D</a:t>
            </a:r>
          </a:p>
        </p:txBody>
      </p:sp>
      <p:sp>
        <p:nvSpPr>
          <p:cNvPr id="4" name="Slide Number Placeholder 3"/>
          <p:cNvSpPr>
            <a:spLocks noGrp="1"/>
          </p:cNvSpPr>
          <p:nvPr>
            <p:ph type="sldNum" sz="quarter" idx="5"/>
          </p:nvPr>
        </p:nvSpPr>
        <p:spPr/>
        <p:txBody>
          <a:bodyPr/>
          <a:lstStyle/>
          <a:p>
            <a:fld id="{C1319246-450C-4CF9-A58A-2A51F73A13BE}" type="slidenum">
              <a:rPr lang="en-US" smtClean="0"/>
              <a:t>25</a:t>
            </a:fld>
            <a:endParaRPr lang="en-US"/>
          </a:p>
        </p:txBody>
      </p:sp>
    </p:spTree>
    <p:extLst>
      <p:ext uri="{BB962C8B-B14F-4D97-AF65-F5344CB8AC3E}">
        <p14:creationId xmlns:p14="http://schemas.microsoft.com/office/powerpoint/2010/main" val="147487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26</a:t>
            </a:fld>
            <a:endParaRPr lang="en-US"/>
          </a:p>
        </p:txBody>
      </p:sp>
    </p:spTree>
    <p:extLst>
      <p:ext uri="{BB962C8B-B14F-4D97-AF65-F5344CB8AC3E}">
        <p14:creationId xmlns:p14="http://schemas.microsoft.com/office/powerpoint/2010/main" val="80448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27</a:t>
            </a:fld>
            <a:endParaRPr lang="en-US"/>
          </a:p>
        </p:txBody>
      </p:sp>
    </p:spTree>
    <p:extLst>
      <p:ext uri="{BB962C8B-B14F-4D97-AF65-F5344CB8AC3E}">
        <p14:creationId xmlns:p14="http://schemas.microsoft.com/office/powerpoint/2010/main" val="335298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“scale out” example</a:t>
            </a:r>
          </a:p>
          <a:p>
            <a:endParaRPr lang="en-US" dirty="0"/>
          </a:p>
          <a:p>
            <a:r>
              <a:rPr lang="en-US" dirty="0"/>
              <a:t>Internet -&gt; LB -&gt; Instance A/B/C -&gt; Database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28</a:t>
            </a:fld>
            <a:endParaRPr lang="en-US"/>
          </a:p>
        </p:txBody>
      </p:sp>
    </p:spTree>
    <p:extLst>
      <p:ext uri="{BB962C8B-B14F-4D97-AF65-F5344CB8AC3E}">
        <p14:creationId xmlns:p14="http://schemas.microsoft.com/office/powerpoint/2010/main" val="968475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Internet -&gt; LB -&gt; Instance A/B/C -&gt; Database</a:t>
            </a:r>
          </a:p>
          <a:p>
            <a:endParaRPr lang="en-US" dirty="0"/>
          </a:p>
          <a:p>
            <a:pPr marL="171450" indent="-171450">
              <a:buFont typeface="Arial" panose="020B0604020202020204" pitchFamily="34" charset="0"/>
              <a:buChar char="•"/>
            </a:pPr>
            <a:r>
              <a:rPr lang="en-US" dirty="0"/>
              <a:t>What if instance B dies more some reason?</a:t>
            </a:r>
          </a:p>
          <a:p>
            <a:pPr marL="628650" lvl="1" indent="-171450">
              <a:buFont typeface="Arial" panose="020B0604020202020204" pitchFamily="34" charset="0"/>
              <a:buChar char="•"/>
            </a:pPr>
            <a:r>
              <a:rPr lang="en-US" dirty="0"/>
              <a:t>LB will direct only to instance A or C</a:t>
            </a:r>
          </a:p>
        </p:txBody>
      </p:sp>
      <p:sp>
        <p:nvSpPr>
          <p:cNvPr id="4" name="Slide Number Placeholder 3"/>
          <p:cNvSpPr>
            <a:spLocks noGrp="1"/>
          </p:cNvSpPr>
          <p:nvPr>
            <p:ph type="sldNum" sz="quarter" idx="5"/>
          </p:nvPr>
        </p:nvSpPr>
        <p:spPr/>
        <p:txBody>
          <a:bodyPr/>
          <a:lstStyle/>
          <a:p>
            <a:fld id="{C1319246-450C-4CF9-A58A-2A51F73A13BE}" type="slidenum">
              <a:rPr lang="en-US" smtClean="0"/>
              <a:t>29</a:t>
            </a:fld>
            <a:endParaRPr lang="en-US"/>
          </a:p>
        </p:txBody>
      </p:sp>
    </p:spTree>
    <p:extLst>
      <p:ext uri="{BB962C8B-B14F-4D97-AF65-F5344CB8AC3E}">
        <p14:creationId xmlns:p14="http://schemas.microsoft.com/office/powerpoint/2010/main" val="65393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Stateless requests</a:t>
            </a:r>
          </a:p>
          <a:p>
            <a:endParaRPr lang="en-US" dirty="0"/>
          </a:p>
          <a:p>
            <a:pPr marL="171450" indent="-171450">
              <a:buFont typeface="Arial" panose="020B0604020202020204" pitchFamily="34" charset="0"/>
              <a:buChar char="•"/>
            </a:pPr>
            <a:r>
              <a:rPr lang="en-US" dirty="0"/>
              <a:t>The server shouldn’t have to have any prior knowledge of the session</a:t>
            </a:r>
          </a:p>
          <a:p>
            <a:pPr marL="171450" indent="-171450">
              <a:buFont typeface="Arial" panose="020B0604020202020204" pitchFamily="34" charset="0"/>
              <a:buChar char="•"/>
            </a:pPr>
            <a:r>
              <a:rPr lang="en-US" dirty="0"/>
              <a:t>ASP.NET WebForms apps were notorious for this – as many folks would hang on </a:t>
            </a:r>
            <a:r>
              <a:rPr lang="en-US" dirty="0" err="1"/>
              <a:t>SessionState</a:t>
            </a:r>
            <a:r>
              <a:rPr lang="en-US" dirty="0"/>
              <a:t> that was in-memory and difficult to scale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Requests to the server should provide everything the server needs to:</a:t>
            </a:r>
          </a:p>
          <a:p>
            <a:pPr marL="628650" lvl="1" indent="-171450">
              <a:buFont typeface="Arial" panose="020B0604020202020204" pitchFamily="34" charset="0"/>
              <a:buChar char="•"/>
            </a:pPr>
            <a:r>
              <a:rPr lang="en-US" dirty="0"/>
              <a:t>Authenticate the request</a:t>
            </a:r>
          </a:p>
          <a:p>
            <a:pPr marL="628650" lvl="1" indent="-171450">
              <a:buFont typeface="Arial" panose="020B0604020202020204" pitchFamily="34" charset="0"/>
              <a:buChar char="•"/>
            </a:pPr>
            <a:r>
              <a:rPr lang="en-US" dirty="0"/>
              <a:t>Authorize the request</a:t>
            </a:r>
          </a:p>
          <a:p>
            <a:pPr marL="628650" lvl="1" indent="-171450">
              <a:buFont typeface="Arial" panose="020B0604020202020204" pitchFamily="34" charset="0"/>
              <a:buChar char="•"/>
            </a:pPr>
            <a:r>
              <a:rPr lang="en-US" dirty="0"/>
              <a:t>Perform the request</a:t>
            </a:r>
          </a:p>
        </p:txBody>
      </p:sp>
      <p:sp>
        <p:nvSpPr>
          <p:cNvPr id="4" name="Slide Number Placeholder 3"/>
          <p:cNvSpPr>
            <a:spLocks noGrp="1"/>
          </p:cNvSpPr>
          <p:nvPr>
            <p:ph type="sldNum" sz="quarter" idx="5"/>
          </p:nvPr>
        </p:nvSpPr>
        <p:spPr/>
        <p:txBody>
          <a:bodyPr/>
          <a:lstStyle/>
          <a:p>
            <a:fld id="{C1319246-450C-4CF9-A58A-2A51F73A13BE}" type="slidenum">
              <a:rPr lang="en-US" smtClean="0"/>
              <a:t>30</a:t>
            </a:fld>
            <a:endParaRPr lang="en-US"/>
          </a:p>
        </p:txBody>
      </p:sp>
    </p:spTree>
    <p:extLst>
      <p:ext uri="{BB962C8B-B14F-4D97-AF65-F5344CB8AC3E}">
        <p14:creationId xmlns:p14="http://schemas.microsoft.com/office/powerpoint/2010/main" val="197730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b="1" dirty="0"/>
              <a:t>SKED</a:t>
            </a:r>
            <a:r>
              <a:rPr lang="en-US" dirty="0"/>
              <a:t> example here</a:t>
            </a:r>
          </a:p>
          <a:p>
            <a:endParaRPr lang="en-US" dirty="0"/>
          </a:p>
          <a:p>
            <a:r>
              <a:rPr lang="en-US" dirty="0"/>
              <a:t>Example real fast what SKED does (not classified and if any navy guys are in the audience they might hate me… lol)</a:t>
            </a:r>
          </a:p>
          <a:p>
            <a:endParaRPr lang="en-US" dirty="0"/>
          </a:p>
          <a:p>
            <a:r>
              <a:rPr lang="en-US" dirty="0"/>
              <a:t>Ship has disconnected database (from the internet/world) as it’s common for ships to be in/out of range for internet – just like hotel/conference </a:t>
            </a:r>
            <a:r>
              <a:rPr lang="en-US" dirty="0" err="1"/>
              <a:t>wifi</a:t>
            </a:r>
            <a:r>
              <a:rPr lang="en-US" dirty="0"/>
              <a:t>!</a:t>
            </a:r>
          </a:p>
          <a:p>
            <a:endParaRPr lang="en-US" dirty="0"/>
          </a:p>
          <a:p>
            <a:r>
              <a:rPr lang="en-US" dirty="0"/>
              <a:t>The database uses sequential (identity) keys for all it’s primary tables.</a:t>
            </a:r>
          </a:p>
          <a:p>
            <a:endParaRPr lang="en-US" dirty="0"/>
          </a:p>
          <a:p>
            <a:endParaRPr lang="en-US" dirty="0"/>
          </a:p>
          <a:p>
            <a:endParaRPr lang="en-US" dirty="0"/>
          </a:p>
          <a:p>
            <a:endParaRPr lang="en-US" dirty="0"/>
          </a:p>
          <a:p>
            <a:r>
              <a:rPr lang="en-US" dirty="0"/>
              <a:t>By U.S. Navy photo by Mass Communication Specialist 2nd Class Thomas </a:t>
            </a:r>
            <a:r>
              <a:rPr lang="en-US" dirty="0" err="1"/>
              <a:t>Gooley</a:t>
            </a:r>
            <a:r>
              <a:rPr lang="en-US" dirty="0"/>
              <a:t> - This image was released by the United States Navy with the ID 180911-N-EA818-2106 (next)</a:t>
            </a:r>
          </a:p>
        </p:txBody>
      </p:sp>
      <p:sp>
        <p:nvSpPr>
          <p:cNvPr id="4" name="Slide Number Placeholder 3"/>
          <p:cNvSpPr>
            <a:spLocks noGrp="1"/>
          </p:cNvSpPr>
          <p:nvPr>
            <p:ph type="sldNum" sz="quarter" idx="5"/>
          </p:nvPr>
        </p:nvSpPr>
        <p:spPr/>
        <p:txBody>
          <a:bodyPr/>
          <a:lstStyle/>
          <a:p>
            <a:fld id="{C1319246-450C-4CF9-A58A-2A51F73A13BE}" type="slidenum">
              <a:rPr lang="en-US" smtClean="0"/>
              <a:t>31</a:t>
            </a:fld>
            <a:endParaRPr lang="en-US"/>
          </a:p>
        </p:txBody>
      </p:sp>
    </p:spTree>
    <p:extLst>
      <p:ext uri="{BB962C8B-B14F-4D97-AF65-F5344CB8AC3E}">
        <p14:creationId xmlns:p14="http://schemas.microsoft.com/office/powerpoint/2010/main" val="70535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4</a:t>
            </a:fld>
            <a:endParaRPr lang="en-US"/>
          </a:p>
        </p:txBody>
      </p:sp>
    </p:spTree>
    <p:extLst>
      <p:ext uri="{BB962C8B-B14F-4D97-AF65-F5344CB8AC3E}">
        <p14:creationId xmlns:p14="http://schemas.microsoft.com/office/powerpoint/2010/main" val="1411471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33</a:t>
            </a:fld>
            <a:endParaRPr lang="en-US"/>
          </a:p>
        </p:txBody>
      </p:sp>
    </p:spTree>
    <p:extLst>
      <p:ext uri="{BB962C8B-B14F-4D97-AF65-F5344CB8AC3E}">
        <p14:creationId xmlns:p14="http://schemas.microsoft.com/office/powerpoint/2010/main" val="267974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34</a:t>
            </a:fld>
            <a:endParaRPr lang="en-US"/>
          </a:p>
        </p:txBody>
      </p:sp>
    </p:spTree>
    <p:extLst>
      <p:ext uri="{BB962C8B-B14F-4D97-AF65-F5344CB8AC3E}">
        <p14:creationId xmlns:p14="http://schemas.microsoft.com/office/powerpoint/2010/main" val="223127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REQUIREMENT</a:t>
            </a:r>
          </a:p>
          <a:p>
            <a:endParaRPr lang="en-US" dirty="0"/>
          </a:p>
          <a:p>
            <a:r>
              <a:rPr lang="en-US" dirty="0"/>
              <a:t>Shore stations want to be able to create/assign/manage scheduled maintenance and sync with ships when they’re in port or have internet connectivity.  </a:t>
            </a:r>
          </a:p>
          <a:p>
            <a:endParaRPr lang="en-US" dirty="0"/>
          </a:p>
          <a:p>
            <a:r>
              <a:rPr lang="en-US" dirty="0"/>
              <a:t>This causes a problem, because database uses sequential keys.</a:t>
            </a:r>
          </a:p>
        </p:txBody>
      </p:sp>
      <p:sp>
        <p:nvSpPr>
          <p:cNvPr id="4" name="Slide Number Placeholder 3"/>
          <p:cNvSpPr>
            <a:spLocks noGrp="1"/>
          </p:cNvSpPr>
          <p:nvPr>
            <p:ph type="sldNum" sz="quarter" idx="5"/>
          </p:nvPr>
        </p:nvSpPr>
        <p:spPr/>
        <p:txBody>
          <a:bodyPr/>
          <a:lstStyle/>
          <a:p>
            <a:fld id="{C1319246-450C-4CF9-A58A-2A51F73A13BE}" type="slidenum">
              <a:rPr lang="en-US" smtClean="0"/>
              <a:t>35</a:t>
            </a:fld>
            <a:endParaRPr lang="en-US"/>
          </a:p>
        </p:txBody>
      </p:sp>
    </p:spTree>
    <p:extLst>
      <p:ext uri="{BB962C8B-B14F-4D97-AF65-F5344CB8AC3E}">
        <p14:creationId xmlns:p14="http://schemas.microsoft.com/office/powerpoint/2010/main" val="2208813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TRIED TO SOLVE IT</a:t>
            </a:r>
          </a:p>
          <a:p>
            <a:endParaRPr lang="en-US" dirty="0"/>
          </a:p>
          <a:p>
            <a:r>
              <a:rPr lang="en-US" dirty="0"/>
              <a:t>SHIP and SHORE both write to databases as they normally would.  And as you might thinking SHIP PK 500 &lt;&gt; SHORE PK 500.  </a:t>
            </a:r>
          </a:p>
          <a:p>
            <a:endParaRPr lang="en-US" dirty="0"/>
          </a:p>
          <a:p>
            <a:r>
              <a:rPr lang="en-US" dirty="0"/>
              <a:t>SHORE was designated ultimate source of truth for database keys.</a:t>
            </a:r>
          </a:p>
          <a:p>
            <a:endParaRPr lang="en-US" dirty="0"/>
          </a:p>
          <a:p>
            <a:r>
              <a:rPr lang="en-US" dirty="0"/>
              <a:t>SHIP would send a transaction log to SHORE</a:t>
            </a:r>
          </a:p>
        </p:txBody>
      </p:sp>
      <p:sp>
        <p:nvSpPr>
          <p:cNvPr id="4" name="Slide Number Placeholder 3"/>
          <p:cNvSpPr>
            <a:spLocks noGrp="1"/>
          </p:cNvSpPr>
          <p:nvPr>
            <p:ph type="sldNum" sz="quarter" idx="5"/>
          </p:nvPr>
        </p:nvSpPr>
        <p:spPr/>
        <p:txBody>
          <a:bodyPr/>
          <a:lstStyle/>
          <a:p>
            <a:fld id="{C1319246-450C-4CF9-A58A-2A51F73A13BE}" type="slidenum">
              <a:rPr lang="en-US" smtClean="0"/>
              <a:t>36</a:t>
            </a:fld>
            <a:endParaRPr lang="en-US"/>
          </a:p>
        </p:txBody>
      </p:sp>
    </p:spTree>
    <p:extLst>
      <p:ext uri="{BB962C8B-B14F-4D97-AF65-F5344CB8AC3E}">
        <p14:creationId xmlns:p14="http://schemas.microsoft.com/office/powerpoint/2010/main" val="2977177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Shore would figure out where both databases agreed.</a:t>
            </a:r>
          </a:p>
        </p:txBody>
      </p:sp>
      <p:sp>
        <p:nvSpPr>
          <p:cNvPr id="4" name="Slide Number Placeholder 3"/>
          <p:cNvSpPr>
            <a:spLocks noGrp="1"/>
          </p:cNvSpPr>
          <p:nvPr>
            <p:ph type="sldNum" sz="quarter" idx="5"/>
          </p:nvPr>
        </p:nvSpPr>
        <p:spPr/>
        <p:txBody>
          <a:bodyPr/>
          <a:lstStyle/>
          <a:p>
            <a:fld id="{C1319246-450C-4CF9-A58A-2A51F73A13BE}" type="slidenum">
              <a:rPr lang="en-US" smtClean="0"/>
              <a:t>37</a:t>
            </a:fld>
            <a:endParaRPr lang="en-US"/>
          </a:p>
        </p:txBody>
      </p:sp>
    </p:spTree>
    <p:extLst>
      <p:ext uri="{BB962C8B-B14F-4D97-AF65-F5344CB8AC3E}">
        <p14:creationId xmlns:p14="http://schemas.microsoft.com/office/powerpoint/2010/main" val="2571928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would rollback all the rows that happened to the SHIP and SHORE after they agreed.</a:t>
            </a:r>
          </a:p>
          <a:p>
            <a:endParaRPr lang="en-US" dirty="0"/>
          </a:p>
          <a:p>
            <a:r>
              <a:rPr lang="en-US" dirty="0"/>
              <a:t>Then it would replay the events, in the order they happened (in ‘real time’).  Then it would send this data back to the ship, telling the ship how it should rebuild its databases.</a:t>
            </a:r>
          </a:p>
        </p:txBody>
      </p:sp>
      <p:sp>
        <p:nvSpPr>
          <p:cNvPr id="4" name="Slide Number Placeholder 3"/>
          <p:cNvSpPr>
            <a:spLocks noGrp="1"/>
          </p:cNvSpPr>
          <p:nvPr>
            <p:ph type="sldNum" sz="quarter" idx="5"/>
          </p:nvPr>
        </p:nvSpPr>
        <p:spPr/>
        <p:txBody>
          <a:bodyPr/>
          <a:lstStyle/>
          <a:p>
            <a:fld id="{C1319246-450C-4CF9-A58A-2A51F73A13BE}" type="slidenum">
              <a:rPr lang="en-US" smtClean="0"/>
              <a:t>38</a:t>
            </a:fld>
            <a:endParaRPr lang="en-US"/>
          </a:p>
        </p:txBody>
      </p:sp>
    </p:spTree>
    <p:extLst>
      <p:ext uri="{BB962C8B-B14F-4D97-AF65-F5344CB8AC3E}">
        <p14:creationId xmlns:p14="http://schemas.microsoft.com/office/powerpoint/2010/main" val="1773816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don’t forget, we didn’t have to rewrite ONE table – we had to rewrite the primary table and all the tables with foreign key relationships.  </a:t>
            </a:r>
          </a:p>
          <a:p>
            <a:endParaRPr lang="en-US" dirty="0"/>
          </a:p>
          <a:p>
            <a:r>
              <a:rPr lang="en-US" dirty="0"/>
              <a:t>It.</a:t>
            </a:r>
          </a:p>
          <a:p>
            <a:r>
              <a:rPr lang="en-US" dirty="0"/>
              <a:t>Was.</a:t>
            </a:r>
          </a:p>
          <a:p>
            <a:r>
              <a:rPr lang="en-US" dirty="0"/>
              <a:t>Painful.</a:t>
            </a:r>
          </a:p>
        </p:txBody>
      </p:sp>
      <p:sp>
        <p:nvSpPr>
          <p:cNvPr id="4" name="Slide Number Placeholder 3"/>
          <p:cNvSpPr>
            <a:spLocks noGrp="1"/>
          </p:cNvSpPr>
          <p:nvPr>
            <p:ph type="sldNum" sz="quarter" idx="5"/>
          </p:nvPr>
        </p:nvSpPr>
        <p:spPr/>
        <p:txBody>
          <a:bodyPr/>
          <a:lstStyle/>
          <a:p>
            <a:fld id="{C1319246-450C-4CF9-A58A-2A51F73A13BE}" type="slidenum">
              <a:rPr lang="en-US" smtClean="0"/>
              <a:t>39</a:t>
            </a:fld>
            <a:endParaRPr lang="en-US"/>
          </a:p>
        </p:txBody>
      </p:sp>
    </p:spTree>
    <p:extLst>
      <p:ext uri="{BB962C8B-B14F-4D97-AF65-F5344CB8AC3E}">
        <p14:creationId xmlns:p14="http://schemas.microsoft.com/office/powerpoint/2010/main" val="379199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“worked” --  but it wouldn’t been so much easier to work if we designed these tables with GUIDs instead of sequential integers.</a:t>
            </a:r>
          </a:p>
        </p:txBody>
      </p:sp>
      <p:sp>
        <p:nvSpPr>
          <p:cNvPr id="4" name="Slide Number Placeholder 3"/>
          <p:cNvSpPr>
            <a:spLocks noGrp="1"/>
          </p:cNvSpPr>
          <p:nvPr>
            <p:ph type="sldNum" sz="quarter" idx="5"/>
          </p:nvPr>
        </p:nvSpPr>
        <p:spPr/>
        <p:txBody>
          <a:bodyPr/>
          <a:lstStyle/>
          <a:p>
            <a:fld id="{C1319246-450C-4CF9-A58A-2A51F73A13BE}" type="slidenum">
              <a:rPr lang="en-US" smtClean="0"/>
              <a:t>40</a:t>
            </a:fld>
            <a:endParaRPr lang="en-US"/>
          </a:p>
        </p:txBody>
      </p:sp>
    </p:spTree>
    <p:extLst>
      <p:ext uri="{BB962C8B-B14F-4D97-AF65-F5344CB8AC3E}">
        <p14:creationId xmlns:p14="http://schemas.microsoft.com/office/powerpoint/2010/main" val="1982945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41</a:t>
            </a:fld>
            <a:endParaRPr lang="en-US"/>
          </a:p>
        </p:txBody>
      </p:sp>
    </p:spTree>
    <p:extLst>
      <p:ext uri="{BB962C8B-B14F-4D97-AF65-F5344CB8AC3E}">
        <p14:creationId xmlns:p14="http://schemas.microsoft.com/office/powerpoint/2010/main" val="184402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5</a:t>
            </a:fld>
            <a:endParaRPr lang="en-US"/>
          </a:p>
        </p:txBody>
      </p:sp>
    </p:spTree>
    <p:extLst>
      <p:ext uri="{BB962C8B-B14F-4D97-AF65-F5344CB8AC3E}">
        <p14:creationId xmlns:p14="http://schemas.microsoft.com/office/powerpoint/2010/main" val="3641572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7</a:t>
            </a:fld>
            <a:endParaRPr lang="en-US"/>
          </a:p>
        </p:txBody>
      </p:sp>
    </p:spTree>
    <p:extLst>
      <p:ext uri="{BB962C8B-B14F-4D97-AF65-F5344CB8AC3E}">
        <p14:creationId xmlns:p14="http://schemas.microsoft.com/office/powerpoint/2010/main" val="293703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demo…</a:t>
            </a:r>
          </a:p>
        </p:txBody>
      </p:sp>
      <p:sp>
        <p:nvSpPr>
          <p:cNvPr id="4" name="Slide Number Placeholder 3"/>
          <p:cNvSpPr>
            <a:spLocks noGrp="1"/>
          </p:cNvSpPr>
          <p:nvPr>
            <p:ph type="sldNum" sz="quarter" idx="5"/>
          </p:nvPr>
        </p:nvSpPr>
        <p:spPr/>
        <p:txBody>
          <a:bodyPr/>
          <a:lstStyle/>
          <a:p>
            <a:fld id="{C1319246-450C-4CF9-A58A-2A51F73A13BE}" type="slidenum">
              <a:rPr lang="en-US" smtClean="0"/>
              <a:t>12</a:t>
            </a:fld>
            <a:endParaRPr lang="en-US"/>
          </a:p>
        </p:txBody>
      </p:sp>
    </p:spTree>
    <p:extLst>
      <p:ext uri="{BB962C8B-B14F-4D97-AF65-F5344CB8AC3E}">
        <p14:creationId xmlns:p14="http://schemas.microsoft.com/office/powerpoint/2010/main" val="26801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caching?</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14</a:t>
            </a:fld>
            <a:endParaRPr lang="en-US"/>
          </a:p>
        </p:txBody>
      </p:sp>
    </p:spTree>
    <p:extLst>
      <p:ext uri="{BB962C8B-B14F-4D97-AF65-F5344CB8AC3E}">
        <p14:creationId xmlns:p14="http://schemas.microsoft.com/office/powerpoint/2010/main" val="346740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18</a:t>
            </a:fld>
            <a:endParaRPr lang="en-US"/>
          </a:p>
        </p:txBody>
      </p:sp>
    </p:spTree>
    <p:extLst>
      <p:ext uri="{BB962C8B-B14F-4D97-AF65-F5344CB8AC3E}">
        <p14:creationId xmlns:p14="http://schemas.microsoft.com/office/powerpoint/2010/main" val="341102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19</a:t>
            </a:fld>
            <a:endParaRPr lang="en-US"/>
          </a:p>
        </p:txBody>
      </p:sp>
    </p:spTree>
    <p:extLst>
      <p:ext uri="{BB962C8B-B14F-4D97-AF65-F5344CB8AC3E}">
        <p14:creationId xmlns:p14="http://schemas.microsoft.com/office/powerpoint/2010/main" val="68949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20</a:t>
            </a:fld>
            <a:endParaRPr lang="en-US"/>
          </a:p>
        </p:txBody>
      </p:sp>
    </p:spTree>
    <p:extLst>
      <p:ext uri="{BB962C8B-B14F-4D97-AF65-F5344CB8AC3E}">
        <p14:creationId xmlns:p14="http://schemas.microsoft.com/office/powerpoint/2010/main" val="19318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75C2-75B8-4A19-A6AC-F9F9110FD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575E4-68B1-4A91-B730-54580A5B1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F4828-BEA2-46FE-93AC-7D535079659B}"/>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CF2B06C3-AAD1-4406-8BFE-C438CA08E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311C0-1FBC-4917-9353-23FE05FC2E2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85406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86F5-EDC5-4D8E-BAAB-E9AD58C3B6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5E18D-8D6A-4F57-BA37-E57B4E5E18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2F6A1-DC64-4509-9471-67596C36C445}"/>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6F184587-BA67-4F95-96D3-07E7DF3D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55D32-24AA-4DFC-8474-32EEED61ACD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46441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EEC4F-DCE0-40E7-B017-23771E9875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AC26F-0ED2-497F-8F9F-3DB31EAF4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473BF-DE72-4245-A18D-61D663B34066}"/>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E46D9935-E7BA-415D-8289-1A459969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F0E8D-A39D-4302-8BE0-190A4051FAD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87039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90E3-0E66-472E-9DA3-461A86D0F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8FD67-C487-4971-935D-0B72D17B3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DB021-9022-4D6A-BE19-3CD320085781}"/>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7D5AB594-1565-4B03-9700-49FAFF89A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C82A9-0BF7-41D6-B651-BC968D490539}"/>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09310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EA78-B42C-4652-9563-B2564C5CE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70DAC-A9E0-4F9D-8F9D-C350E51A3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60C0B-F3E4-493A-82B1-CAB91489F5F1}"/>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4EB110A9-BE06-4482-B721-94B2B708B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43149-42CC-4397-90F2-1E1B421D07F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05716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5FCB-568B-4185-ACA4-9F690342B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3856A-4385-414D-BA4D-94866FD056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76EA67-C47E-4176-817A-CA6C99E87F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7E468-6CBE-4471-A21F-7DF9F7D74AD8}"/>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6" name="Footer Placeholder 5">
            <a:extLst>
              <a:ext uri="{FF2B5EF4-FFF2-40B4-BE49-F238E27FC236}">
                <a16:creationId xmlns:a16="http://schemas.microsoft.com/office/drawing/2014/main" id="{5A376E84-684F-4E6E-9B11-9F07FF67C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928F-1D87-4D6B-AA27-AFED870499CE}"/>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65104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911-2EBA-489E-8951-D4115974E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983315-3156-4629-BC5E-BE6A25B9E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641416-D82C-444C-92D3-B23400404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7F768-C3F7-4276-A101-A5CF0C139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3F733F-7A00-4615-BDA6-3043B8EDC9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66EFB7-9CF3-453D-900D-E395BDD91EBC}"/>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8" name="Footer Placeholder 7">
            <a:extLst>
              <a:ext uri="{FF2B5EF4-FFF2-40B4-BE49-F238E27FC236}">
                <a16:creationId xmlns:a16="http://schemas.microsoft.com/office/drawing/2014/main" id="{6D6B28FB-E2AD-4F59-B25A-031D3A326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0705CF-2698-410C-911E-4F962EA13F65}"/>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65739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52B9-BAA9-45CF-B954-EDE9649031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345BB0-0AA2-465A-8E59-158772BD262A}"/>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4" name="Footer Placeholder 3">
            <a:extLst>
              <a:ext uri="{FF2B5EF4-FFF2-40B4-BE49-F238E27FC236}">
                <a16:creationId xmlns:a16="http://schemas.microsoft.com/office/drawing/2014/main" id="{0E0CAA90-DD16-4107-9908-22071AD2D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12F00-8A2A-44C6-A190-F9860808EC6D}"/>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3036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81A24-E4D5-4463-BC20-A691602993D8}"/>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3" name="Footer Placeholder 2">
            <a:extLst>
              <a:ext uri="{FF2B5EF4-FFF2-40B4-BE49-F238E27FC236}">
                <a16:creationId xmlns:a16="http://schemas.microsoft.com/office/drawing/2014/main" id="{B3404411-CC2E-4573-B3E0-72FA1EF09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4DA11-4614-4142-8EAA-BA0A321730E3}"/>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162814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5F71-2DA8-4C94-8C42-F3F54EE1F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FA8C9-1B13-40B1-BA3F-8B2678192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92BCD-7471-4E26-AD90-2331393D1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91F7D-318F-4119-AE5E-9CBCE9313238}"/>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6" name="Footer Placeholder 5">
            <a:extLst>
              <a:ext uri="{FF2B5EF4-FFF2-40B4-BE49-F238E27FC236}">
                <a16:creationId xmlns:a16="http://schemas.microsoft.com/office/drawing/2014/main" id="{19574549-D92B-4C63-B28F-6A01DB29C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6C172F-63B3-4A19-9042-669248894CB1}"/>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7682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EF6B-4DC3-4B19-86FC-AAB02594A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EDDCF0-7D7C-4857-A6CD-7A264D41F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78E47-FF6B-4EFD-866B-6B581E9D7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A97F1-B96D-4790-9FBB-F4C540BC428F}"/>
              </a:ext>
            </a:extLst>
          </p:cNvPr>
          <p:cNvSpPr>
            <a:spLocks noGrp="1"/>
          </p:cNvSpPr>
          <p:nvPr>
            <p:ph type="dt" sz="half" idx="10"/>
          </p:nvPr>
        </p:nvSpPr>
        <p:spPr/>
        <p:txBody>
          <a:bodyPr/>
          <a:lstStyle/>
          <a:p>
            <a:fld id="{2185751B-154C-48B3-90FA-C17C05FCF1B7}" type="datetimeFigureOut">
              <a:rPr lang="en-US" smtClean="0"/>
              <a:t>1/5/2022</a:t>
            </a:fld>
            <a:endParaRPr lang="en-US"/>
          </a:p>
        </p:txBody>
      </p:sp>
      <p:sp>
        <p:nvSpPr>
          <p:cNvPr id="6" name="Footer Placeholder 5">
            <a:extLst>
              <a:ext uri="{FF2B5EF4-FFF2-40B4-BE49-F238E27FC236}">
                <a16:creationId xmlns:a16="http://schemas.microsoft.com/office/drawing/2014/main" id="{26951056-35A5-4696-B1FC-0F65DA9F7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0B89B-7AF0-4857-AFDC-EC00ECA787A6}"/>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4760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85B5F-5039-4B1B-AE4E-9AC9AEB3B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D2B42B-9E70-4841-85A4-6FF6ECD17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DE821-557C-441D-B6BA-43C601B98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5751B-154C-48B3-90FA-C17C05FCF1B7}" type="datetimeFigureOut">
              <a:rPr lang="en-US" smtClean="0"/>
              <a:t>1/5/2022</a:t>
            </a:fld>
            <a:endParaRPr lang="en-US"/>
          </a:p>
        </p:txBody>
      </p:sp>
      <p:sp>
        <p:nvSpPr>
          <p:cNvPr id="5" name="Footer Placeholder 4">
            <a:extLst>
              <a:ext uri="{FF2B5EF4-FFF2-40B4-BE49-F238E27FC236}">
                <a16:creationId xmlns:a16="http://schemas.microsoft.com/office/drawing/2014/main" id="{487DF4FC-EC24-4689-B697-B546E7818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3A5D21-C983-4CD2-9DC2-88608738A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7B795-8302-47FD-BD36-1303E9B86A27}" type="slidenum">
              <a:rPr lang="en-US" smtClean="0"/>
              <a:t>‹#›</a:t>
            </a:fld>
            <a:endParaRPr lang="en-US"/>
          </a:p>
        </p:txBody>
      </p:sp>
    </p:spTree>
    <p:extLst>
      <p:ext uri="{BB962C8B-B14F-4D97-AF65-F5344CB8AC3E}">
        <p14:creationId xmlns:p14="http://schemas.microsoft.com/office/powerpoint/2010/main" val="2628701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amebanana.com/sprays/7620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B161-CAEF-4336-9C70-169BE3B54DAF}"/>
              </a:ext>
            </a:extLst>
          </p:cNvPr>
          <p:cNvSpPr>
            <a:spLocks noGrp="1"/>
          </p:cNvSpPr>
          <p:nvPr>
            <p:ph type="ctrTitle"/>
          </p:nvPr>
        </p:nvSpPr>
        <p:spPr/>
        <p:txBody>
          <a:bodyPr>
            <a:normAutofit/>
          </a:bodyPr>
          <a:lstStyle/>
          <a:p>
            <a:r>
              <a:rPr lang="en-US" dirty="0"/>
              <a:t>Prepare Your ASP.NET Core Application for Liftoff</a:t>
            </a:r>
          </a:p>
        </p:txBody>
      </p:sp>
      <p:sp>
        <p:nvSpPr>
          <p:cNvPr id="3" name="Subtitle 2">
            <a:extLst>
              <a:ext uri="{FF2B5EF4-FFF2-40B4-BE49-F238E27FC236}">
                <a16:creationId xmlns:a16="http://schemas.microsoft.com/office/drawing/2014/main" id="{1700AA4C-DAAA-4034-8646-8B748B77F045}"/>
              </a:ext>
            </a:extLst>
          </p:cNvPr>
          <p:cNvSpPr>
            <a:spLocks noGrp="1"/>
          </p:cNvSpPr>
          <p:nvPr>
            <p:ph type="subTitle" idx="1"/>
          </p:nvPr>
        </p:nvSpPr>
        <p:spPr/>
        <p:txBody>
          <a:bodyPr/>
          <a:lstStyle/>
          <a:p>
            <a:r>
              <a:rPr lang="en-US" dirty="0"/>
              <a:t>Design for Speed</a:t>
            </a:r>
          </a:p>
        </p:txBody>
      </p:sp>
    </p:spTree>
    <p:extLst>
      <p:ext uri="{BB962C8B-B14F-4D97-AF65-F5344CB8AC3E}">
        <p14:creationId xmlns:p14="http://schemas.microsoft.com/office/powerpoint/2010/main" val="198947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7289800" y="177324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7289800" y="283171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7289800" y="389017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7289800" y="494864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7289800" y="6007107"/>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Connector: Elbow 15">
            <a:extLst>
              <a:ext uri="{FF2B5EF4-FFF2-40B4-BE49-F238E27FC236}">
                <a16:creationId xmlns:a16="http://schemas.microsoft.com/office/drawing/2014/main" id="{33A9B970-7CB2-4F09-B36B-D4115571042A}"/>
              </a:ext>
            </a:extLst>
          </p:cNvPr>
          <p:cNvCxnSpPr>
            <a:stCxn id="5" idx="3"/>
            <a:endCxn id="6" idx="1"/>
          </p:cNvCxnSpPr>
          <p:nvPr/>
        </p:nvCxnSpPr>
        <p:spPr>
          <a:xfrm flipV="1">
            <a:off x="5835651" y="1982795"/>
            <a:ext cx="1454149" cy="1738305"/>
          </a:xfrm>
          <a:prstGeom prst="bentConnector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9652000" y="1982795"/>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7289800" y="3041259"/>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9652000" y="4099725"/>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7289800" y="5158190"/>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stCxn id="10" idx="2"/>
            <a:endCxn id="5" idx="2"/>
          </p:cNvCxnSpPr>
          <p:nvPr/>
        </p:nvCxnSpPr>
        <p:spPr>
          <a:xfrm rot="5400000" flipH="1">
            <a:off x="5651498" y="3606803"/>
            <a:ext cx="2070105" cy="3568699"/>
          </a:xfrm>
          <a:prstGeom prst="bentConnector3">
            <a:avLst>
              <a:gd name="adj1" fmla="val -1104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208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8737600" y="169068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8737600" y="274915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8737600" y="380761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8737600" y="486608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8737600" y="5924549"/>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11099800" y="1900237"/>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8737600" y="2958701"/>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11099800" y="4017167"/>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8737600" y="5075632"/>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cxnSpLocks/>
            <a:stCxn id="20" idx="2"/>
            <a:endCxn id="5" idx="2"/>
          </p:cNvCxnSpPr>
          <p:nvPr/>
        </p:nvCxnSpPr>
        <p:spPr>
          <a:xfrm rot="5400000" flipH="1">
            <a:off x="5368823" y="3889477"/>
            <a:ext cx="1174953" cy="2108198"/>
          </a:xfrm>
          <a:prstGeom prst="bentConnector3">
            <a:avLst>
              <a:gd name="adj1" fmla="val -19456"/>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2CDC9FCA-371B-46AB-BC9B-81F8E49C1921}"/>
              </a:ext>
            </a:extLst>
          </p:cNvPr>
          <p:cNvSpPr/>
          <p:nvPr/>
        </p:nvSpPr>
        <p:spPr>
          <a:xfrm>
            <a:off x="6221414" y="3579908"/>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Queue</a:t>
            </a:r>
          </a:p>
        </p:txBody>
      </p:sp>
      <p:sp>
        <p:nvSpPr>
          <p:cNvPr id="20" name="Rectangle 19">
            <a:extLst>
              <a:ext uri="{FF2B5EF4-FFF2-40B4-BE49-F238E27FC236}">
                <a16:creationId xmlns:a16="http://schemas.microsoft.com/office/drawing/2014/main" id="{38AB9650-171C-43F4-9D36-40C54ECDA29D}"/>
              </a:ext>
            </a:extLst>
          </p:cNvPr>
          <p:cNvSpPr/>
          <p:nvPr/>
        </p:nvSpPr>
        <p:spPr>
          <a:xfrm>
            <a:off x="6227763" y="4866083"/>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Confirmation</a:t>
            </a:r>
          </a:p>
        </p:txBody>
      </p:sp>
      <p:sp>
        <p:nvSpPr>
          <p:cNvPr id="23" name="Rectangle 22">
            <a:extLst>
              <a:ext uri="{FF2B5EF4-FFF2-40B4-BE49-F238E27FC236}">
                <a16:creationId xmlns:a16="http://schemas.microsoft.com/office/drawing/2014/main" id="{DEB39346-EBC2-4F40-9B8A-55AD07F502AE}"/>
              </a:ext>
            </a:extLst>
          </p:cNvPr>
          <p:cNvSpPr/>
          <p:nvPr/>
        </p:nvSpPr>
        <p:spPr>
          <a:xfrm>
            <a:off x="6221414" y="2293732"/>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Confirm Order</a:t>
            </a:r>
          </a:p>
        </p:txBody>
      </p:sp>
      <p:cxnSp>
        <p:nvCxnSpPr>
          <p:cNvPr id="17" name="Connector: Elbow 16">
            <a:extLst>
              <a:ext uri="{FF2B5EF4-FFF2-40B4-BE49-F238E27FC236}">
                <a16:creationId xmlns:a16="http://schemas.microsoft.com/office/drawing/2014/main" id="{8CAAA612-1A3B-4957-99B4-9479281DFC3E}"/>
              </a:ext>
            </a:extLst>
          </p:cNvPr>
          <p:cNvCxnSpPr>
            <a:cxnSpLocks/>
            <a:stCxn id="5" idx="0"/>
            <a:endCxn id="23" idx="1"/>
          </p:cNvCxnSpPr>
          <p:nvPr/>
        </p:nvCxnSpPr>
        <p:spPr>
          <a:xfrm rot="5400000" flipH="1" flipV="1">
            <a:off x="5331866" y="2196553"/>
            <a:ext cx="459883" cy="1319213"/>
          </a:xfrm>
          <a:prstGeom prst="bentConnector2">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04ACE096-0475-4993-900E-6C103F86A693}"/>
              </a:ext>
            </a:extLst>
          </p:cNvPr>
          <p:cNvCxnSpPr>
            <a:stCxn id="23" idx="2"/>
            <a:endCxn id="19" idx="0"/>
          </p:cNvCxnSpPr>
          <p:nvPr/>
        </p:nvCxnSpPr>
        <p:spPr>
          <a:xfrm>
            <a:off x="7004050" y="2958701"/>
            <a:ext cx="0" cy="62120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04BC9CA6-B2ED-4A7C-895A-0111254476CA}"/>
              </a:ext>
            </a:extLst>
          </p:cNvPr>
          <p:cNvCxnSpPr>
            <a:stCxn id="19" idx="2"/>
            <a:endCxn id="20" idx="0"/>
          </p:cNvCxnSpPr>
          <p:nvPr/>
        </p:nvCxnSpPr>
        <p:spPr>
          <a:xfrm>
            <a:off x="7004050" y="4244877"/>
            <a:ext cx="6349" cy="62120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8" name="Connector: Elbow 37">
            <a:extLst>
              <a:ext uri="{FF2B5EF4-FFF2-40B4-BE49-F238E27FC236}">
                <a16:creationId xmlns:a16="http://schemas.microsoft.com/office/drawing/2014/main" id="{755E79E9-799A-48A5-A384-687CB99CB29D}"/>
              </a:ext>
            </a:extLst>
          </p:cNvPr>
          <p:cNvCxnSpPr>
            <a:stCxn id="19" idx="3"/>
            <a:endCxn id="6" idx="1"/>
          </p:cNvCxnSpPr>
          <p:nvPr/>
        </p:nvCxnSpPr>
        <p:spPr>
          <a:xfrm flipV="1">
            <a:off x="7786686" y="1900237"/>
            <a:ext cx="950914" cy="2012156"/>
          </a:xfrm>
          <a:prstGeom prst="bentConnector3">
            <a:avLst>
              <a:gd name="adj1" fmla="val 37980"/>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636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Demo/Discussions</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Let’s Send Some Emails</a:t>
            </a:r>
          </a:p>
        </p:txBody>
      </p:sp>
    </p:spTree>
    <p:extLst>
      <p:ext uri="{BB962C8B-B14F-4D97-AF65-F5344CB8AC3E}">
        <p14:creationId xmlns:p14="http://schemas.microsoft.com/office/powerpoint/2010/main" val="216211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7ADC-1624-41A2-ADF7-E5B0C2003E0E}"/>
              </a:ext>
            </a:extLst>
          </p:cNvPr>
          <p:cNvSpPr>
            <a:spLocks noGrp="1"/>
          </p:cNvSpPr>
          <p:nvPr>
            <p:ph type="title"/>
          </p:nvPr>
        </p:nvSpPr>
        <p:spPr/>
        <p:txBody>
          <a:bodyPr/>
          <a:lstStyle/>
          <a:p>
            <a:r>
              <a:rPr lang="en-US" dirty="0"/>
              <a:t>Caching</a:t>
            </a:r>
          </a:p>
        </p:txBody>
      </p:sp>
      <p:sp>
        <p:nvSpPr>
          <p:cNvPr id="3" name="Text Placeholder 2">
            <a:extLst>
              <a:ext uri="{FF2B5EF4-FFF2-40B4-BE49-F238E27FC236}">
                <a16:creationId xmlns:a16="http://schemas.microsoft.com/office/drawing/2014/main" id="{B48226B0-CBF0-435D-98BE-302F142FF6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09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r>
              <a:rPr lang="en-US" dirty="0"/>
              <a:t>Applications ask a lot of repeating questions</a:t>
            </a:r>
          </a:p>
          <a:p>
            <a:pPr lvl="1"/>
            <a:r>
              <a:rPr lang="en-US" dirty="0"/>
              <a:t>Especially stateless applications!</a:t>
            </a:r>
          </a:p>
          <a:p>
            <a:pPr lvl="1"/>
            <a:endParaRPr lang="en-US" dirty="0"/>
          </a:p>
          <a:p>
            <a:r>
              <a:rPr lang="en-US" dirty="0"/>
              <a:t>Answers don’t change often</a:t>
            </a:r>
          </a:p>
          <a:p>
            <a:pPr lvl="1"/>
            <a:r>
              <a:rPr lang="en-US" dirty="0"/>
              <a:t>What is the price of product “XYZ”?</a:t>
            </a:r>
          </a:p>
          <a:p>
            <a:pPr lvl="1"/>
            <a:r>
              <a:rPr lang="en-US" dirty="0"/>
              <a:t>What is the average rating of </a:t>
            </a:r>
            <a:r>
              <a:rPr lang="en-US" dirty="0" err="1"/>
              <a:t>SignalR</a:t>
            </a:r>
            <a:r>
              <a:rPr lang="en-US" dirty="0"/>
              <a:t> Mastery?</a:t>
            </a:r>
          </a:p>
        </p:txBody>
      </p:sp>
    </p:spTree>
    <p:extLst>
      <p:ext uri="{BB962C8B-B14F-4D97-AF65-F5344CB8AC3E}">
        <p14:creationId xmlns:p14="http://schemas.microsoft.com/office/powerpoint/2010/main" val="345827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1882A1B-BA20-41BD-886E-314D68B35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75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30B8637-EFDD-4059-AA8B-A33416A63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6391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74DCA81-A7A4-4CF7-92EB-C56DA02F7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467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2D67273-9F96-40D5-B106-98CED369DD5B}"/>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26727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4" name="Cloud 3">
            <a:extLst>
              <a:ext uri="{FF2B5EF4-FFF2-40B4-BE49-F238E27FC236}">
                <a16:creationId xmlns:a16="http://schemas.microsoft.com/office/drawing/2014/main" id="{29B5AEBD-5429-4BAF-A0C9-5817ACCF5307}"/>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19762D-C6E1-44A8-99CA-1FE916907FE7}"/>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/whisky</a:t>
            </a:r>
          </a:p>
        </p:txBody>
      </p:sp>
      <p:cxnSp>
        <p:nvCxnSpPr>
          <p:cNvPr id="6" name="Straight Arrow Connector 5">
            <a:extLst>
              <a:ext uri="{FF2B5EF4-FFF2-40B4-BE49-F238E27FC236}">
                <a16:creationId xmlns:a16="http://schemas.microsoft.com/office/drawing/2014/main" id="{CF589B6E-1D76-4356-82E5-754FE7D2CE53}"/>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AA40F740-3F73-40E7-B2A4-FB92BD382B12}"/>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FA05C37F-7005-4593-B1EC-3F567C24B10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11" name="Connector: Elbow 10">
            <a:extLst>
              <a:ext uri="{FF2B5EF4-FFF2-40B4-BE49-F238E27FC236}">
                <a16:creationId xmlns:a16="http://schemas.microsoft.com/office/drawing/2014/main" id="{2AADE8F4-379E-4E9D-A2AF-D4963C3126F6}"/>
              </a:ext>
            </a:extLst>
          </p:cNvPr>
          <p:cNvCxnSpPr>
            <a:cxnSpLocks/>
            <a:stCxn id="5" idx="3"/>
            <a:endCxn id="8" idx="2"/>
          </p:cNvCxnSpPr>
          <p:nvPr/>
        </p:nvCxnSpPr>
        <p:spPr>
          <a:xfrm flipV="1">
            <a:off x="6096001" y="3721099"/>
            <a:ext cx="3149599"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1140837-D2EC-409A-8229-DD607570B229}"/>
              </a:ext>
            </a:extLst>
          </p:cNvPr>
          <p:cNvSpPr txBox="1"/>
          <p:nvPr/>
        </p:nvSpPr>
        <p:spPr>
          <a:xfrm>
            <a:off x="7158490" y="3328165"/>
            <a:ext cx="1024621" cy="369332"/>
          </a:xfrm>
          <a:prstGeom prst="rect">
            <a:avLst/>
          </a:prstGeom>
          <a:noFill/>
        </p:spPr>
        <p:txBody>
          <a:bodyPr wrap="square" rtlCol="0">
            <a:spAutoFit/>
          </a:bodyPr>
          <a:lstStyle/>
          <a:p>
            <a:r>
              <a:rPr lang="en-US" dirty="0"/>
              <a:t>7500ms</a:t>
            </a:r>
          </a:p>
        </p:txBody>
      </p:sp>
    </p:spTree>
    <p:extLst>
      <p:ext uri="{BB962C8B-B14F-4D97-AF65-F5344CB8AC3E}">
        <p14:creationId xmlns:p14="http://schemas.microsoft.com/office/powerpoint/2010/main" val="165266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4" name="Cloud 3">
            <a:extLst>
              <a:ext uri="{FF2B5EF4-FFF2-40B4-BE49-F238E27FC236}">
                <a16:creationId xmlns:a16="http://schemas.microsoft.com/office/drawing/2014/main" id="{29B5AEBD-5429-4BAF-A0C9-5817ACCF5307}"/>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19762D-C6E1-44A8-99CA-1FE916907FE7}"/>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/whisky</a:t>
            </a:r>
          </a:p>
        </p:txBody>
      </p:sp>
      <p:cxnSp>
        <p:nvCxnSpPr>
          <p:cNvPr id="6" name="Straight Arrow Connector 5">
            <a:extLst>
              <a:ext uri="{FF2B5EF4-FFF2-40B4-BE49-F238E27FC236}">
                <a16:creationId xmlns:a16="http://schemas.microsoft.com/office/drawing/2014/main" id="{CF589B6E-1D76-4356-82E5-754FE7D2CE53}"/>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AA40F740-3F73-40E7-B2A4-FB92BD382B12}"/>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FA05C37F-7005-4593-B1EC-3F567C24B10A}"/>
              </a:ext>
            </a:extLst>
          </p:cNvPr>
          <p:cNvSpPr/>
          <p:nvPr/>
        </p:nvSpPr>
        <p:spPr>
          <a:xfrm>
            <a:off x="10028856"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11" name="Connector: Elbow 10">
            <a:extLst>
              <a:ext uri="{FF2B5EF4-FFF2-40B4-BE49-F238E27FC236}">
                <a16:creationId xmlns:a16="http://schemas.microsoft.com/office/drawing/2014/main" id="{2AADE8F4-379E-4E9D-A2AF-D4963C3126F6}"/>
              </a:ext>
            </a:extLst>
          </p:cNvPr>
          <p:cNvCxnSpPr>
            <a:cxnSpLocks/>
            <a:stCxn id="5" idx="3"/>
            <a:endCxn id="19" idx="2"/>
          </p:cNvCxnSpPr>
          <p:nvPr/>
        </p:nvCxnSpPr>
        <p:spPr>
          <a:xfrm flipV="1">
            <a:off x="6096001" y="3721098"/>
            <a:ext cx="1931468" cy="2"/>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1140837-D2EC-409A-8229-DD607570B229}"/>
              </a:ext>
            </a:extLst>
          </p:cNvPr>
          <p:cNvSpPr txBox="1"/>
          <p:nvPr/>
        </p:nvSpPr>
        <p:spPr>
          <a:xfrm>
            <a:off x="6606041" y="3351766"/>
            <a:ext cx="1024621" cy="369332"/>
          </a:xfrm>
          <a:prstGeom prst="rect">
            <a:avLst/>
          </a:prstGeom>
          <a:noFill/>
        </p:spPr>
        <p:txBody>
          <a:bodyPr wrap="square" rtlCol="0">
            <a:spAutoFit/>
          </a:bodyPr>
          <a:lstStyle/>
          <a:p>
            <a:r>
              <a:rPr lang="en-US" dirty="0"/>
              <a:t>500ms</a:t>
            </a:r>
          </a:p>
        </p:txBody>
      </p:sp>
      <p:sp>
        <p:nvSpPr>
          <p:cNvPr id="19" name="Cylinder 18">
            <a:extLst>
              <a:ext uri="{FF2B5EF4-FFF2-40B4-BE49-F238E27FC236}">
                <a16:creationId xmlns:a16="http://schemas.microsoft.com/office/drawing/2014/main" id="{FFFD7A46-8CAB-4B7E-BB47-E9E7B1573179}"/>
              </a:ext>
            </a:extLst>
          </p:cNvPr>
          <p:cNvSpPr/>
          <p:nvPr/>
        </p:nvSpPr>
        <p:spPr>
          <a:xfrm>
            <a:off x="8027469" y="3009898"/>
            <a:ext cx="1096910" cy="1422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cxnSp>
        <p:nvCxnSpPr>
          <p:cNvPr id="23" name="Connector: Elbow 22">
            <a:extLst>
              <a:ext uri="{FF2B5EF4-FFF2-40B4-BE49-F238E27FC236}">
                <a16:creationId xmlns:a16="http://schemas.microsoft.com/office/drawing/2014/main" id="{DC5DA634-5D26-4D2F-BD29-E7234ADBB801}"/>
              </a:ext>
            </a:extLst>
          </p:cNvPr>
          <p:cNvCxnSpPr>
            <a:cxnSpLocks/>
            <a:stCxn id="19" idx="4"/>
            <a:endCxn id="8" idx="2"/>
          </p:cNvCxnSpPr>
          <p:nvPr/>
        </p:nvCxnSpPr>
        <p:spPr>
          <a:xfrm>
            <a:off x="9124379" y="3721098"/>
            <a:ext cx="904477"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45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E75B-C673-42D6-B752-75134919AB20}"/>
              </a:ext>
            </a:extLst>
          </p:cNvPr>
          <p:cNvSpPr>
            <a:spLocks noGrp="1"/>
          </p:cNvSpPr>
          <p:nvPr>
            <p:ph type="title"/>
          </p:nvPr>
        </p:nvSpPr>
        <p:spPr/>
        <p:txBody>
          <a:bodyPr/>
          <a:lstStyle/>
          <a:p>
            <a:r>
              <a:rPr lang="en-US" dirty="0"/>
              <a:t>Designing for Speed and Scalability</a:t>
            </a:r>
          </a:p>
        </p:txBody>
      </p:sp>
      <p:sp>
        <p:nvSpPr>
          <p:cNvPr id="3" name="Text Placeholder 2">
            <a:extLst>
              <a:ext uri="{FF2B5EF4-FFF2-40B4-BE49-F238E27FC236}">
                <a16:creationId xmlns:a16="http://schemas.microsoft.com/office/drawing/2014/main" id="{03D7A275-6B57-4A18-A068-0B4AF6592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712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4140513" y="1690688"/>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3" name="TextBox 2">
            <a:extLst>
              <a:ext uri="{FF2B5EF4-FFF2-40B4-BE49-F238E27FC236}">
                <a16:creationId xmlns:a16="http://schemas.microsoft.com/office/drawing/2014/main" id="{E0368EA9-7F7E-4EBC-BA7E-51B4861BC30D}"/>
              </a:ext>
            </a:extLst>
          </p:cNvPr>
          <p:cNvSpPr txBox="1"/>
          <p:nvPr/>
        </p:nvSpPr>
        <p:spPr>
          <a:xfrm>
            <a:off x="4512643" y="3167332"/>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
        <p:nvSpPr>
          <p:cNvPr id="13" name="TextBox 12">
            <a:extLst>
              <a:ext uri="{FF2B5EF4-FFF2-40B4-BE49-F238E27FC236}">
                <a16:creationId xmlns:a16="http://schemas.microsoft.com/office/drawing/2014/main" id="{066D45E1-174A-40BB-BF5C-0155BAC41FCB}"/>
              </a:ext>
            </a:extLst>
          </p:cNvPr>
          <p:cNvSpPr txBox="1"/>
          <p:nvPr/>
        </p:nvSpPr>
        <p:spPr>
          <a:xfrm>
            <a:off x="6095999" y="3167331"/>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Tree>
    <p:extLst>
      <p:ext uri="{BB962C8B-B14F-4D97-AF65-F5344CB8AC3E}">
        <p14:creationId xmlns:p14="http://schemas.microsoft.com/office/powerpoint/2010/main" val="127408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6797086" y="1604060"/>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7" name="TextBox 6">
            <a:extLst>
              <a:ext uri="{FF2B5EF4-FFF2-40B4-BE49-F238E27FC236}">
                <a16:creationId xmlns:a16="http://schemas.microsoft.com/office/drawing/2014/main" id="{1E51B8A5-69A8-4E1A-8EBC-2E2B28A9B660}"/>
              </a:ext>
            </a:extLst>
          </p:cNvPr>
          <p:cNvSpPr txBox="1"/>
          <p:nvPr/>
        </p:nvSpPr>
        <p:spPr>
          <a:xfrm>
            <a:off x="7314797" y="3157706"/>
            <a:ext cx="2875549" cy="3139321"/>
          </a:xfrm>
          <a:prstGeom prst="rect">
            <a:avLst/>
          </a:prstGeom>
          <a:noFill/>
        </p:spPr>
        <p:txBody>
          <a:bodyPr wrap="square" rtlCol="0">
            <a:spAutoFit/>
          </a:bodyPr>
          <a:lstStyle/>
          <a:p>
            <a:r>
              <a:rPr lang="en-US" dirty="0">
                <a:solidFill>
                  <a:schemeClr val="bg1"/>
                </a:solidFill>
              </a:rPr>
              <a:t>“Product:ABC123” =&gt; “…”</a:t>
            </a:r>
          </a:p>
          <a:p>
            <a:r>
              <a:rPr lang="en-US" dirty="0">
                <a:solidFill>
                  <a:schemeClr val="bg1"/>
                </a:solidFill>
              </a:rPr>
              <a:t>“Product:ACC123” =&gt; “…”</a:t>
            </a:r>
          </a:p>
          <a:p>
            <a:r>
              <a:rPr lang="en-US" dirty="0">
                <a:solidFill>
                  <a:schemeClr val="bg1"/>
                </a:solidFill>
              </a:rPr>
              <a:t>“Product:AEC123” =&gt; “…”</a:t>
            </a:r>
          </a:p>
          <a:p>
            <a:r>
              <a:rPr lang="en-US" dirty="0">
                <a:solidFill>
                  <a:schemeClr val="bg1"/>
                </a:solidFill>
              </a:rPr>
              <a:t>“Product:QBC123” =&gt; “…”</a:t>
            </a:r>
          </a:p>
          <a:p>
            <a:r>
              <a:rPr lang="en-US" dirty="0">
                <a:solidFill>
                  <a:schemeClr val="bg1"/>
                </a:solidFill>
              </a:rPr>
              <a:t>“Product:RBC123” =&gt; “…”</a:t>
            </a:r>
          </a:p>
          <a:p>
            <a:r>
              <a:rPr lang="en-US" dirty="0">
                <a:solidFill>
                  <a:schemeClr val="bg1"/>
                </a:solidFill>
              </a:rPr>
              <a:t>“Product:FBC123” =&gt; “…”</a:t>
            </a:r>
          </a:p>
          <a:p>
            <a:r>
              <a:rPr lang="en-US" dirty="0">
                <a:solidFill>
                  <a:schemeClr val="bg1"/>
                </a:solidFill>
              </a:rPr>
              <a:t>“Product:ABC433” =&gt; “…”</a:t>
            </a:r>
          </a:p>
          <a:p>
            <a:r>
              <a:rPr lang="en-US" dirty="0">
                <a:solidFill>
                  <a:schemeClr val="bg1"/>
                </a:solidFill>
              </a:rPr>
              <a:t>“Product:ADC233” =&gt; “…”</a:t>
            </a:r>
          </a:p>
          <a:p>
            <a:r>
              <a:rPr lang="en-US" dirty="0">
                <a:solidFill>
                  <a:schemeClr val="bg1"/>
                </a:solidFill>
              </a:rPr>
              <a:t>“Product:A1C123” =&gt; “…”</a:t>
            </a:r>
          </a:p>
          <a:p>
            <a:endParaRPr lang="en-US" dirty="0">
              <a:solidFill>
                <a:schemeClr val="bg1"/>
              </a:solidFill>
            </a:endParaRPr>
          </a:p>
          <a:p>
            <a:endParaRPr lang="en-US" dirty="0">
              <a:solidFill>
                <a:schemeClr val="bg1"/>
              </a:solidFill>
            </a:endParaRPr>
          </a:p>
        </p:txBody>
      </p:sp>
      <p:sp>
        <p:nvSpPr>
          <p:cNvPr id="11" name="TextBox 10">
            <a:extLst>
              <a:ext uri="{FF2B5EF4-FFF2-40B4-BE49-F238E27FC236}">
                <a16:creationId xmlns:a16="http://schemas.microsoft.com/office/drawing/2014/main" id="{D6BD54B4-7B4E-4131-8665-71ED82D57D28}"/>
              </a:ext>
            </a:extLst>
          </p:cNvPr>
          <p:cNvSpPr txBox="1"/>
          <p:nvPr/>
        </p:nvSpPr>
        <p:spPr>
          <a:xfrm>
            <a:off x="1106929" y="3466544"/>
            <a:ext cx="3734578" cy="1077218"/>
          </a:xfrm>
          <a:prstGeom prst="rect">
            <a:avLst/>
          </a:prstGeom>
          <a:noFill/>
        </p:spPr>
        <p:txBody>
          <a:bodyPr wrap="square">
            <a:spAutoFit/>
          </a:bodyPr>
          <a:lstStyle/>
          <a:p>
            <a:r>
              <a:rPr lang="en-US" sz="3200" dirty="0"/>
              <a:t>I need the details for “Product:ABC123”</a:t>
            </a:r>
          </a:p>
        </p:txBody>
      </p:sp>
      <p:cxnSp>
        <p:nvCxnSpPr>
          <p:cNvPr id="10" name="Straight Arrow Connector 9">
            <a:extLst>
              <a:ext uri="{FF2B5EF4-FFF2-40B4-BE49-F238E27FC236}">
                <a16:creationId xmlns:a16="http://schemas.microsoft.com/office/drawing/2014/main" id="{7F99C439-27EC-40CF-A297-B560332EB57E}"/>
              </a:ext>
            </a:extLst>
          </p:cNvPr>
          <p:cNvCxnSpPr/>
          <p:nvPr/>
        </p:nvCxnSpPr>
        <p:spPr>
          <a:xfrm>
            <a:off x="4928135" y="4005153"/>
            <a:ext cx="1703671"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8699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C046-143F-428A-BEAB-B786A217D4AB}"/>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F72F1EB7-30EF-4BB2-9CB0-2BDA8CCD712E}"/>
              </a:ext>
            </a:extLst>
          </p:cNvPr>
          <p:cNvSpPr>
            <a:spLocks noGrp="1"/>
          </p:cNvSpPr>
          <p:nvPr>
            <p:ph type="body" idx="1"/>
          </p:nvPr>
        </p:nvSpPr>
        <p:spPr/>
        <p:txBody>
          <a:bodyPr/>
          <a:lstStyle/>
          <a:p>
            <a:r>
              <a:rPr lang="en-US" dirty="0"/>
              <a:t>What goes into the cache?</a:t>
            </a:r>
          </a:p>
        </p:txBody>
      </p:sp>
    </p:spTree>
    <p:extLst>
      <p:ext uri="{BB962C8B-B14F-4D97-AF65-F5344CB8AC3E}">
        <p14:creationId xmlns:p14="http://schemas.microsoft.com/office/powerpoint/2010/main" val="203705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 in ASP.NET Core</a:t>
            </a:r>
          </a:p>
        </p:txBody>
      </p:sp>
      <p:pic>
        <p:nvPicPr>
          <p:cNvPr id="4" name="Picture 3">
            <a:extLst>
              <a:ext uri="{FF2B5EF4-FFF2-40B4-BE49-F238E27FC236}">
                <a16:creationId xmlns:a16="http://schemas.microsoft.com/office/drawing/2014/main" id="{D455435B-6BBE-42F1-8EBA-19464A744ECA}"/>
              </a:ext>
            </a:extLst>
          </p:cNvPr>
          <p:cNvPicPr>
            <a:picLocks noChangeAspect="1"/>
          </p:cNvPicPr>
          <p:nvPr/>
        </p:nvPicPr>
        <p:blipFill>
          <a:blip r:embed="rId3"/>
          <a:stretch>
            <a:fillRect/>
          </a:stretch>
        </p:blipFill>
        <p:spPr>
          <a:xfrm>
            <a:off x="1018953" y="1811589"/>
            <a:ext cx="10154093" cy="4681286"/>
          </a:xfrm>
          <a:prstGeom prst="rect">
            <a:avLst/>
          </a:prstGeom>
        </p:spPr>
      </p:pic>
    </p:spTree>
    <p:extLst>
      <p:ext uri="{BB962C8B-B14F-4D97-AF65-F5344CB8AC3E}">
        <p14:creationId xmlns:p14="http://schemas.microsoft.com/office/powerpoint/2010/main" val="240362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a:t>Memory Cache</a:t>
            </a:r>
          </a:p>
        </p:txBody>
      </p:sp>
      <p:pic>
        <p:nvPicPr>
          <p:cNvPr id="5" name="Picture 4">
            <a:extLst>
              <a:ext uri="{FF2B5EF4-FFF2-40B4-BE49-F238E27FC236}">
                <a16:creationId xmlns:a16="http://schemas.microsoft.com/office/drawing/2014/main" id="{B2A81B6E-BECB-4EFB-A735-F57F82C4099F}"/>
              </a:ext>
            </a:extLst>
          </p:cNvPr>
          <p:cNvPicPr>
            <a:picLocks noChangeAspect="1"/>
          </p:cNvPicPr>
          <p:nvPr/>
        </p:nvPicPr>
        <p:blipFill>
          <a:blip r:embed="rId3"/>
          <a:stretch>
            <a:fillRect/>
          </a:stretch>
        </p:blipFill>
        <p:spPr>
          <a:xfrm>
            <a:off x="5443870" y="421030"/>
            <a:ext cx="5909930" cy="6071845"/>
          </a:xfrm>
          <a:prstGeom prst="rect">
            <a:avLst/>
          </a:prstGeom>
        </p:spPr>
      </p:pic>
    </p:spTree>
    <p:extLst>
      <p:ext uri="{BB962C8B-B14F-4D97-AF65-F5344CB8AC3E}">
        <p14:creationId xmlns:p14="http://schemas.microsoft.com/office/powerpoint/2010/main" val="315580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err="1"/>
              <a:t>IDistributeCache</a:t>
            </a:r>
            <a:endParaRPr lang="en-US" dirty="0"/>
          </a:p>
        </p:txBody>
      </p:sp>
      <p:pic>
        <p:nvPicPr>
          <p:cNvPr id="5" name="Picture 4">
            <a:extLst>
              <a:ext uri="{FF2B5EF4-FFF2-40B4-BE49-F238E27FC236}">
                <a16:creationId xmlns:a16="http://schemas.microsoft.com/office/drawing/2014/main" id="{ECBBB9CA-E903-4F87-98B2-994194C26DC0}"/>
              </a:ext>
            </a:extLst>
          </p:cNvPr>
          <p:cNvPicPr>
            <a:picLocks noChangeAspect="1"/>
          </p:cNvPicPr>
          <p:nvPr/>
        </p:nvPicPr>
        <p:blipFill>
          <a:blip r:embed="rId3"/>
          <a:stretch>
            <a:fillRect/>
          </a:stretch>
        </p:blipFill>
        <p:spPr>
          <a:xfrm>
            <a:off x="4847390" y="505046"/>
            <a:ext cx="6506410" cy="5847907"/>
          </a:xfrm>
          <a:prstGeom prst="rect">
            <a:avLst/>
          </a:prstGeom>
        </p:spPr>
      </p:pic>
    </p:spTree>
    <p:extLst>
      <p:ext uri="{BB962C8B-B14F-4D97-AF65-F5344CB8AC3E}">
        <p14:creationId xmlns:p14="http://schemas.microsoft.com/office/powerpoint/2010/main" val="1939781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Demo/Discussions</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Making some Cache 💵💵💵</a:t>
            </a:r>
          </a:p>
        </p:txBody>
      </p:sp>
    </p:spTree>
    <p:extLst>
      <p:ext uri="{BB962C8B-B14F-4D97-AF65-F5344CB8AC3E}">
        <p14:creationId xmlns:p14="http://schemas.microsoft.com/office/powerpoint/2010/main" val="1077179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194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5533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678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723900" y="1720840"/>
            <a:ext cx="11074400" cy="3416320"/>
          </a:xfrm>
          <a:prstGeom prst="rect">
            <a:avLst/>
          </a:prstGeom>
          <a:noFill/>
        </p:spPr>
        <p:txBody>
          <a:bodyPr wrap="square">
            <a:spAutoFit/>
          </a:bodyPr>
          <a:lstStyle/>
          <a:p>
            <a:pPr marL="0" indent="0" algn="ctr">
              <a:buNone/>
            </a:pPr>
            <a:r>
              <a:rPr lang="en-US" sz="7200" baseline="0" dirty="0"/>
              <a:t>Scaling is the ability to cope and perform under an increasing workload. </a:t>
            </a:r>
          </a:p>
        </p:txBody>
      </p:sp>
    </p:spTree>
    <p:extLst>
      <p:ext uri="{BB962C8B-B14F-4D97-AF65-F5344CB8AC3E}">
        <p14:creationId xmlns:p14="http://schemas.microsoft.com/office/powerpoint/2010/main" val="2661999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0529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5B4F6083-3FD1-416E-B4A0-2C80F340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1690688"/>
            <a:ext cx="7375525" cy="491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81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1A8F8-08F0-4F66-83EA-5E68A1ACA17C}"/>
              </a:ext>
            </a:extLst>
          </p:cNvPr>
          <p:cNvSpPr>
            <a:spLocks noGrp="1"/>
          </p:cNvSpPr>
          <p:nvPr>
            <p:ph type="title"/>
          </p:nvPr>
        </p:nvSpPr>
        <p:spPr/>
        <p:txBody>
          <a:bodyPr/>
          <a:lstStyle/>
          <a:p>
            <a:r>
              <a:rPr lang="en-US" dirty="0"/>
              <a:t>Consistency</a:t>
            </a:r>
          </a:p>
        </p:txBody>
      </p:sp>
      <p:sp>
        <p:nvSpPr>
          <p:cNvPr id="3" name="Text Placeholder 2">
            <a:extLst>
              <a:ext uri="{FF2B5EF4-FFF2-40B4-BE49-F238E27FC236}">
                <a16:creationId xmlns:a16="http://schemas.microsoft.com/office/drawing/2014/main" id="{DA0A03CC-F0A4-4B45-9539-FBA30289A5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77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3" name="Table 3">
            <a:extLst>
              <a:ext uri="{FF2B5EF4-FFF2-40B4-BE49-F238E27FC236}">
                <a16:creationId xmlns:a16="http://schemas.microsoft.com/office/drawing/2014/main" id="{473F43F6-3598-4BDA-81C3-6DDF32876495}"/>
              </a:ext>
            </a:extLst>
          </p:cNvPr>
          <p:cNvGraphicFramePr>
            <a:graphicFrameLocks noGrp="1"/>
          </p:cNvGraphicFramePr>
          <p:nvPr>
            <p:extLst>
              <p:ext uri="{D42A27DB-BD31-4B8C-83A1-F6EECF244321}">
                <p14:modId xmlns:p14="http://schemas.microsoft.com/office/powerpoint/2010/main" val="1739481776"/>
              </p:ext>
            </p:extLst>
          </p:nvPr>
        </p:nvGraphicFramePr>
        <p:xfrm>
          <a:off x="655020" y="2585421"/>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2142505114"/>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AAA</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AAB</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AAC</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AAD</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AAE</a:t>
                      </a:r>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670109613"/>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XYZ</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YZX</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ZXY</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AQR</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TRY</a:t>
                      </a:r>
                    </a:p>
                  </a:txBody>
                  <a:tcPr/>
                </a:tc>
                <a:extLst>
                  <a:ext uri="{0D108BD9-81ED-4DB2-BD59-A6C34878D82A}">
                    <a16:rowId xmlns:a16="http://schemas.microsoft.com/office/drawing/2014/main" val="615111260"/>
                  </a:ext>
                </a:extLst>
              </a:tr>
            </a:tbl>
          </a:graphicData>
        </a:graphic>
      </p:graphicFrame>
    </p:spTree>
    <p:extLst>
      <p:ext uri="{BB962C8B-B14F-4D97-AF65-F5344CB8AC3E}">
        <p14:creationId xmlns:p14="http://schemas.microsoft.com/office/powerpoint/2010/main" val="2365721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4" name="Graphic 3" descr="Tugboat">
            <a:extLst>
              <a:ext uri="{FF2B5EF4-FFF2-40B4-BE49-F238E27FC236}">
                <a16:creationId xmlns:a16="http://schemas.microsoft.com/office/drawing/2014/main" id="{AD38E66F-AED8-4418-BC22-9E405D08F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9563" y="3406588"/>
            <a:ext cx="914400" cy="914400"/>
          </a:xfrm>
          <a:prstGeom prst="rect">
            <a:avLst/>
          </a:prstGeom>
          <a:effectLst>
            <a:outerShdw blurRad="50800" dist="38100" dir="2700000" algn="tl" rotWithShape="0">
              <a:prstClr val="black">
                <a:alpha val="40000"/>
              </a:prstClr>
            </a:outerShdw>
          </a:effectLst>
        </p:spPr>
      </p:pic>
      <p:pic>
        <p:nvPicPr>
          <p:cNvPr id="5" name="Graphic 4" descr="Tugboat">
            <a:extLst>
              <a:ext uri="{FF2B5EF4-FFF2-40B4-BE49-F238E27FC236}">
                <a16:creationId xmlns:a16="http://schemas.microsoft.com/office/drawing/2014/main" id="{2017594F-F180-4D50-B66D-45911630E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9962" y="4458148"/>
            <a:ext cx="914400" cy="914400"/>
          </a:xfrm>
          <a:prstGeom prst="rect">
            <a:avLst/>
          </a:prstGeom>
          <a:effectLst>
            <a:outerShdw blurRad="50800" dist="38100" dir="2700000" algn="tl" rotWithShape="0">
              <a:prstClr val="black">
                <a:alpha val="40000"/>
              </a:prstClr>
            </a:outerShdw>
          </a:effectLst>
        </p:spPr>
      </p:pic>
      <p:pic>
        <p:nvPicPr>
          <p:cNvPr id="6" name="Graphic 5" descr="Tugboat">
            <a:extLst>
              <a:ext uri="{FF2B5EF4-FFF2-40B4-BE49-F238E27FC236}">
                <a16:creationId xmlns:a16="http://schemas.microsoft.com/office/drawing/2014/main" id="{7A142A96-A1DE-4F8D-943B-BBC4DAD375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6362" y="5254215"/>
            <a:ext cx="914400" cy="914400"/>
          </a:xfrm>
          <a:prstGeom prst="rect">
            <a:avLst/>
          </a:prstGeom>
          <a:effectLst>
            <a:outerShdw blurRad="50800" dist="38100" dir="2700000" algn="tl" rotWithShape="0">
              <a:prstClr val="black">
                <a:alpha val="40000"/>
              </a:prstClr>
            </a:outerShdw>
          </a:effectLst>
        </p:spPr>
      </p:pic>
      <p:pic>
        <p:nvPicPr>
          <p:cNvPr id="7" name="Graphic 6" descr="Tugboat">
            <a:extLst>
              <a:ext uri="{FF2B5EF4-FFF2-40B4-BE49-F238E27FC236}">
                <a16:creationId xmlns:a16="http://schemas.microsoft.com/office/drawing/2014/main" id="{EEC0E685-D332-49EF-A675-BC725B1BE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4556" y="2025548"/>
            <a:ext cx="914400" cy="914400"/>
          </a:xfrm>
          <a:prstGeom prst="rect">
            <a:avLst/>
          </a:prstGeom>
          <a:effectLst>
            <a:outerShdw blurRad="50800" dist="38100" dir="2700000" algn="tl" rotWithShape="0">
              <a:prstClr val="black">
                <a:alpha val="40000"/>
              </a:prstClr>
            </a:outerShdw>
          </a:effectLst>
        </p:spPr>
      </p:pic>
      <p:pic>
        <p:nvPicPr>
          <p:cNvPr id="8" name="Graphic 7" descr="Tugboat">
            <a:extLst>
              <a:ext uri="{FF2B5EF4-FFF2-40B4-BE49-F238E27FC236}">
                <a16:creationId xmlns:a16="http://schemas.microsoft.com/office/drawing/2014/main" id="{2D93EDA7-7063-43BB-97CB-81726A4B0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6311" y="1939487"/>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071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182FF8D4-43FE-491C-83D7-9B50A30B9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Database">
            <a:extLst>
              <a:ext uri="{FF2B5EF4-FFF2-40B4-BE49-F238E27FC236}">
                <a16:creationId xmlns:a16="http://schemas.microsoft.com/office/drawing/2014/main" id="{BB3CBB88-12F1-4D10-8783-5475B90B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13" name="Graphic 12" descr="Tugboat">
            <a:extLst>
              <a:ext uri="{FF2B5EF4-FFF2-40B4-BE49-F238E27FC236}">
                <a16:creationId xmlns:a16="http://schemas.microsoft.com/office/drawing/2014/main" id="{214632E2-ED14-44E1-90F7-81B305D9B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4375" y="2083709"/>
            <a:ext cx="914400" cy="914400"/>
          </a:xfrm>
          <a:prstGeom prst="rect">
            <a:avLst/>
          </a:prstGeom>
          <a:effectLst>
            <a:outerShdw blurRad="50800" dist="38100" dir="2700000" algn="tl" rotWithShape="0">
              <a:prstClr val="black">
                <a:alpha val="40000"/>
              </a:prstClr>
            </a:outerShdw>
          </a:effectLst>
        </p:spPr>
      </p:pic>
      <p:pic>
        <p:nvPicPr>
          <p:cNvPr id="14" name="Graphic 13" descr="Tugboat">
            <a:extLst>
              <a:ext uri="{FF2B5EF4-FFF2-40B4-BE49-F238E27FC236}">
                <a16:creationId xmlns:a16="http://schemas.microsoft.com/office/drawing/2014/main" id="{8258E333-ACC7-4296-99E4-A63D958F8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pic>
        <p:nvPicPr>
          <p:cNvPr id="15" name="Graphic 14" descr="Tugboat">
            <a:extLst>
              <a:ext uri="{FF2B5EF4-FFF2-40B4-BE49-F238E27FC236}">
                <a16:creationId xmlns:a16="http://schemas.microsoft.com/office/drawing/2014/main" id="{8E18E74A-7D3E-43C3-8E10-B91749FE17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6332" y="1887198"/>
            <a:ext cx="914400" cy="914400"/>
          </a:xfrm>
          <a:prstGeom prst="rect">
            <a:avLst/>
          </a:prstGeom>
          <a:effectLst>
            <a:outerShdw blurRad="50800" dist="38100" dir="2700000" algn="tl" rotWithShape="0">
              <a:prstClr val="black">
                <a:alpha val="40000"/>
              </a:prstClr>
            </a:outerShdw>
          </a:effectLst>
        </p:spPr>
      </p:pic>
      <p:pic>
        <p:nvPicPr>
          <p:cNvPr id="16" name="Graphic 15" descr="Tugboat">
            <a:extLst>
              <a:ext uri="{FF2B5EF4-FFF2-40B4-BE49-F238E27FC236}">
                <a16:creationId xmlns:a16="http://schemas.microsoft.com/office/drawing/2014/main" id="{2B6CC890-8E26-4829-BDB0-FDF31315EA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9903" y="5221702"/>
            <a:ext cx="914400" cy="914400"/>
          </a:xfrm>
          <a:prstGeom prst="rect">
            <a:avLst/>
          </a:prstGeom>
          <a:effectLst>
            <a:outerShdw blurRad="50800" dist="38100" dir="2700000" algn="tl" rotWithShape="0">
              <a:prstClr val="black">
                <a:alpha val="40000"/>
              </a:prstClr>
            </a:outerShdw>
          </a:effectLst>
        </p:spPr>
      </p:pic>
      <p:pic>
        <p:nvPicPr>
          <p:cNvPr id="17" name="Graphic 16" descr="Tugboat">
            <a:extLst>
              <a:ext uri="{FF2B5EF4-FFF2-40B4-BE49-F238E27FC236}">
                <a16:creationId xmlns:a16="http://schemas.microsoft.com/office/drawing/2014/main" id="{F6BC952E-BB46-4912-BA51-CF022223D1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6134" y="5058073"/>
            <a:ext cx="914400" cy="914400"/>
          </a:xfrm>
          <a:prstGeom prst="rect">
            <a:avLst/>
          </a:prstGeom>
          <a:effectLst>
            <a:outerShdw blurRad="50800" dist="38100" dir="2700000" algn="tl" rotWithShape="0">
              <a:prstClr val="black">
                <a:alpha val="40000"/>
              </a:prstClr>
            </a:outerShdw>
          </a:effectLst>
        </p:spPr>
      </p:pic>
      <p:sp>
        <p:nvSpPr>
          <p:cNvPr id="12" name="Arrow: Left-Right 11">
            <a:extLst>
              <a:ext uri="{FF2B5EF4-FFF2-40B4-BE49-F238E27FC236}">
                <a16:creationId xmlns:a16="http://schemas.microsoft.com/office/drawing/2014/main" id="{1D911013-E519-479D-8AAC-B00628176F39}"/>
              </a:ext>
            </a:extLst>
          </p:cNvPr>
          <p:cNvSpPr/>
          <p:nvPr/>
        </p:nvSpPr>
        <p:spPr>
          <a:xfrm>
            <a:off x="4331368" y="3301465"/>
            <a:ext cx="5166881" cy="612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a:t>
            </a:r>
          </a:p>
        </p:txBody>
      </p:sp>
    </p:spTree>
    <p:extLst>
      <p:ext uri="{BB962C8B-B14F-4D97-AF65-F5344CB8AC3E}">
        <p14:creationId xmlns:p14="http://schemas.microsoft.com/office/powerpoint/2010/main" val="2737353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307045331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2832056899"/>
              </p:ext>
            </p:extLst>
          </p:nvPr>
        </p:nvGraphicFramePr>
        <p:xfrm>
          <a:off x="6401302" y="379325"/>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0" dirty="0"/>
                        <a:t>1</a:t>
                      </a:r>
                    </a:p>
                  </a:txBody>
                  <a:tcPr/>
                </a:tc>
                <a:tc>
                  <a:txBody>
                    <a:bodyPr/>
                    <a:lstStyle/>
                    <a:p>
                      <a:r>
                        <a:rPr lang="en-US" b="0" dirty="0"/>
                        <a:t>Foo</a:t>
                      </a:r>
                    </a:p>
                  </a:txBody>
                  <a:tcPr/>
                </a:tc>
                <a:tc>
                  <a:txBody>
                    <a:bodyPr/>
                    <a:lstStyle/>
                    <a:p>
                      <a:r>
                        <a:rPr lang="en-US" b="0" dirty="0"/>
                        <a:t>Bar</a:t>
                      </a:r>
                    </a:p>
                  </a:txBody>
                  <a:tcPr/>
                </a:tc>
                <a:extLst>
                  <a:ext uri="{0D108BD9-81ED-4DB2-BD59-A6C34878D82A}">
                    <a16:rowId xmlns:a16="http://schemas.microsoft.com/office/drawing/2014/main" val="1260512336"/>
                  </a:ext>
                </a:extLst>
              </a:tr>
              <a:tr h="255793">
                <a:tc>
                  <a:txBody>
                    <a:bodyPr/>
                    <a:lstStyle/>
                    <a:p>
                      <a:r>
                        <a:rPr lang="en-US" b="0" dirty="0"/>
                        <a:t>2</a:t>
                      </a:r>
                    </a:p>
                  </a:txBody>
                  <a:tcPr/>
                </a:tc>
                <a:tc>
                  <a:txBody>
                    <a:bodyPr/>
                    <a:lstStyle/>
                    <a:p>
                      <a:r>
                        <a:rPr lang="en-US" b="0" dirty="0"/>
                        <a:t>Bar</a:t>
                      </a:r>
                    </a:p>
                  </a:txBody>
                  <a:tcPr/>
                </a:tc>
                <a:tc>
                  <a:txBody>
                    <a:bodyPr/>
                    <a:lstStyle/>
                    <a:p>
                      <a:r>
                        <a:rPr lang="en-US" b="0"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b="0" dirty="0"/>
                        <a:t>5</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925531847"/>
                  </a:ext>
                </a:extLst>
              </a:tr>
            </a:tbl>
          </a:graphicData>
        </a:graphic>
      </p:graphicFrame>
      <p:sp>
        <p:nvSpPr>
          <p:cNvPr id="8" name="Arrow: Right 7">
            <a:extLst>
              <a:ext uri="{FF2B5EF4-FFF2-40B4-BE49-F238E27FC236}">
                <a16:creationId xmlns:a16="http://schemas.microsoft.com/office/drawing/2014/main" id="{B6E5577A-5D8D-4391-A61E-4D89D923AE01}"/>
              </a:ext>
            </a:extLst>
          </p:cNvPr>
          <p:cNvSpPr/>
          <p:nvPr/>
        </p:nvSpPr>
        <p:spPr>
          <a:xfrm>
            <a:off x="4331368" y="3301465"/>
            <a:ext cx="5166881" cy="612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Shore</a:t>
            </a:r>
          </a:p>
        </p:txBody>
      </p:sp>
    </p:spTree>
    <p:extLst>
      <p:ext uri="{BB962C8B-B14F-4D97-AF65-F5344CB8AC3E}">
        <p14:creationId xmlns:p14="http://schemas.microsoft.com/office/powerpoint/2010/main" val="2227865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1442075286"/>
              </p:ext>
            </p:extLst>
          </p:nvPr>
        </p:nvGraphicFramePr>
        <p:xfrm>
          <a:off x="6401302" y="379325"/>
          <a:ext cx="5440980" cy="329184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b="0" dirty="0"/>
                        <a:t>5</a:t>
                      </a:r>
                    </a:p>
                  </a:txBody>
                  <a:tcPr/>
                </a:tc>
                <a:tc>
                  <a:txBody>
                    <a:bodyPr/>
                    <a:lstStyle/>
                    <a:p>
                      <a:r>
                        <a:rPr lang="en-US" b="0" dirty="0"/>
                        <a:t>Green</a:t>
                      </a:r>
                    </a:p>
                  </a:txBody>
                  <a:tcPr/>
                </a:tc>
                <a:tc>
                  <a:txBody>
                    <a:bodyPr/>
                    <a:lstStyle/>
                    <a:p>
                      <a:r>
                        <a:rPr lang="en-US" b="0" dirty="0"/>
                        <a:t>Pink</a:t>
                      </a:r>
                    </a:p>
                  </a:txBody>
                  <a:tcPr/>
                </a:tc>
                <a:extLst>
                  <a:ext uri="{0D108BD9-81ED-4DB2-BD59-A6C34878D82A}">
                    <a16:rowId xmlns:a16="http://schemas.microsoft.com/office/drawing/2014/main" val="925531847"/>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3023812170"/>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4291217709"/>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113278274"/>
                  </a:ext>
                </a:extLst>
              </a:tr>
            </a:tbl>
          </a:graphicData>
        </a:graphic>
      </p:graphicFrame>
      <p:graphicFrame>
        <p:nvGraphicFramePr>
          <p:cNvPr id="8" name="Table 3">
            <a:extLst>
              <a:ext uri="{FF2B5EF4-FFF2-40B4-BE49-F238E27FC236}">
                <a16:creationId xmlns:a16="http://schemas.microsoft.com/office/drawing/2014/main" id="{8510E521-347A-4011-A29E-7DF5FD2FCD86}"/>
              </a:ext>
            </a:extLst>
          </p:cNvPr>
          <p:cNvGraphicFramePr>
            <a:graphicFrameLocks noGrp="1"/>
          </p:cNvGraphicFramePr>
          <p:nvPr>
            <p:extLst>
              <p:ext uri="{D42A27DB-BD31-4B8C-83A1-F6EECF244321}">
                <p14:modId xmlns:p14="http://schemas.microsoft.com/office/powerpoint/2010/main" val="3072187721"/>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spTree>
    <p:extLst>
      <p:ext uri="{BB962C8B-B14F-4D97-AF65-F5344CB8AC3E}">
        <p14:creationId xmlns:p14="http://schemas.microsoft.com/office/powerpoint/2010/main" val="2696832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12971395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5588842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4615067"/>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5531847"/>
                  </a:ext>
                </a:extLst>
              </a:tr>
            </a:tbl>
          </a:graphicData>
        </a:graphic>
      </p:graphicFrame>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4059608974"/>
              </p:ext>
            </p:extLst>
          </p:nvPr>
        </p:nvGraphicFramePr>
        <p:xfrm>
          <a:off x="6401302" y="379325"/>
          <a:ext cx="5440980" cy="292608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925531847"/>
                  </a:ext>
                </a:extLst>
              </a:tr>
              <a:tr h="255793">
                <a:tc>
                  <a:txBody>
                    <a:bodyPr/>
                    <a:lstStyle/>
                    <a:p>
                      <a:r>
                        <a:rPr lang="en-US" dirty="0"/>
                        <a:t>5</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544361127"/>
                  </a:ext>
                </a:extLst>
              </a:tr>
              <a:tr h="255793">
                <a:tc>
                  <a:txBody>
                    <a:bodyPr/>
                    <a:lstStyle/>
                    <a:p>
                      <a:r>
                        <a:rPr lang="en-US" dirty="0"/>
                        <a:t>6</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245321365"/>
                  </a:ext>
                </a:extLst>
              </a:tr>
              <a:tr h="255793">
                <a:tc>
                  <a:txBody>
                    <a:bodyPr/>
                    <a:lstStyle/>
                    <a:p>
                      <a:r>
                        <a:rPr lang="en-US" b="0" dirty="0"/>
                        <a:t>7</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632335186"/>
                  </a:ext>
                </a:extLst>
              </a:tr>
            </a:tbl>
          </a:graphicData>
        </a:graphic>
      </p:graphicFrame>
      <p:sp>
        <p:nvSpPr>
          <p:cNvPr id="11" name="Arrow: Left 10">
            <a:extLst>
              <a:ext uri="{FF2B5EF4-FFF2-40B4-BE49-F238E27FC236}">
                <a16:creationId xmlns:a16="http://schemas.microsoft.com/office/drawing/2014/main" id="{6E1260C4-56AD-4F77-8F91-E55643D5055D}"/>
              </a:ext>
            </a:extLst>
          </p:cNvPr>
          <p:cNvSpPr/>
          <p:nvPr/>
        </p:nvSpPr>
        <p:spPr>
          <a:xfrm>
            <a:off x="4331368" y="3301465"/>
            <a:ext cx="5166881" cy="6128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Ship</a:t>
            </a:r>
          </a:p>
        </p:txBody>
      </p:sp>
    </p:spTree>
    <p:extLst>
      <p:ext uri="{BB962C8B-B14F-4D97-AF65-F5344CB8AC3E}">
        <p14:creationId xmlns:p14="http://schemas.microsoft.com/office/powerpoint/2010/main" val="872136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3" name="Table 3">
            <a:extLst>
              <a:ext uri="{FF2B5EF4-FFF2-40B4-BE49-F238E27FC236}">
                <a16:creationId xmlns:a16="http://schemas.microsoft.com/office/drawing/2014/main" id="{473F43F6-3598-4BDA-81C3-6DDF32876495}"/>
              </a:ext>
            </a:extLst>
          </p:cNvPr>
          <p:cNvGraphicFramePr>
            <a:graphicFrameLocks noGrp="1"/>
          </p:cNvGraphicFramePr>
          <p:nvPr>
            <p:extLst>
              <p:ext uri="{D42A27DB-BD31-4B8C-83A1-F6EECF244321}">
                <p14:modId xmlns:p14="http://schemas.microsoft.com/office/powerpoint/2010/main" val="1605623708"/>
              </p:ext>
            </p:extLst>
          </p:nvPr>
        </p:nvGraphicFramePr>
        <p:xfrm>
          <a:off x="655020" y="2585421"/>
          <a:ext cx="5440980" cy="292608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925531847"/>
                  </a:ext>
                </a:extLst>
              </a:tr>
              <a:tr h="255793">
                <a:tc>
                  <a:txBody>
                    <a:bodyPr/>
                    <a:lstStyle/>
                    <a:p>
                      <a:r>
                        <a:rPr lang="en-US" dirty="0"/>
                        <a:t>6</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48874988"/>
                  </a:ext>
                </a:extLst>
              </a:tr>
              <a:tr h="255793">
                <a:tc>
                  <a:txBody>
                    <a:bodyPr/>
                    <a:lstStyle/>
                    <a:p>
                      <a:r>
                        <a:rPr lang="en-US" b="0" dirty="0"/>
                        <a:t>7</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257004974"/>
                  </a:ext>
                </a:extLst>
              </a:tr>
            </a:tbl>
          </a:graphicData>
        </a:graphic>
      </p:graphicFrame>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969222650"/>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814796320"/>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spTree>
    <p:extLst>
      <p:ext uri="{BB962C8B-B14F-4D97-AF65-F5344CB8AC3E}">
        <p14:creationId xmlns:p14="http://schemas.microsoft.com/office/powerpoint/2010/main" val="4190860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lgn="ctr">
              <a:buNone/>
            </a:pPr>
            <a:r>
              <a:rPr lang="en-US" sz="7200" baseline="0" dirty="0"/>
              <a:t>Being available is really about a request being completed in a period of time.</a:t>
            </a:r>
          </a:p>
        </p:txBody>
      </p:sp>
    </p:spTree>
    <p:extLst>
      <p:ext uri="{BB962C8B-B14F-4D97-AF65-F5344CB8AC3E}">
        <p14:creationId xmlns:p14="http://schemas.microsoft.com/office/powerpoint/2010/main" val="231621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AA891-2CC4-4962-AD8D-4E32AF48E6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2982" y="644235"/>
            <a:ext cx="7426036" cy="5569530"/>
          </a:xfrm>
          <a:prstGeom prst="rect">
            <a:avLst/>
          </a:prstGeom>
        </p:spPr>
      </p:pic>
      <p:sp>
        <p:nvSpPr>
          <p:cNvPr id="3" name="Thought Bubble: Cloud 2">
            <a:extLst>
              <a:ext uri="{FF2B5EF4-FFF2-40B4-BE49-F238E27FC236}">
                <a16:creationId xmlns:a16="http://schemas.microsoft.com/office/drawing/2014/main" id="{49FF0C44-B1D5-496F-932B-FCA2A5194D94}"/>
              </a:ext>
            </a:extLst>
          </p:cNvPr>
          <p:cNvSpPr/>
          <p:nvPr/>
        </p:nvSpPr>
        <p:spPr>
          <a:xfrm>
            <a:off x="8085899" y="446567"/>
            <a:ext cx="3579628" cy="18713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Should’ve used a GUID</a:t>
            </a:r>
          </a:p>
        </p:txBody>
      </p:sp>
    </p:spTree>
    <p:extLst>
      <p:ext uri="{BB962C8B-B14F-4D97-AF65-F5344CB8AC3E}">
        <p14:creationId xmlns:p14="http://schemas.microsoft.com/office/powerpoint/2010/main" val="178529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normAutofit fontScale="90000"/>
          </a:bodyPr>
          <a:lstStyle/>
          <a:p>
            <a:pPr algn="ctr"/>
            <a:br>
              <a:rPr lang="en-US" dirty="0"/>
            </a:br>
            <a:r>
              <a:rPr lang="en-US" dirty="0"/>
              <a:t>Introducing the Whisky API</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a:xfrm>
            <a:off x="831850" y="5889845"/>
            <a:ext cx="10515600" cy="496924"/>
          </a:xfrm>
        </p:spPr>
        <p:txBody>
          <a:bodyPr>
            <a:normAutofit fontScale="92500" lnSpcReduction="20000"/>
          </a:bodyPr>
          <a:lstStyle/>
          <a:p>
            <a:pPr algn="ctr"/>
            <a:r>
              <a:rPr lang="en-US" sz="3600" dirty="0">
                <a:solidFill>
                  <a:schemeClr val="tx1"/>
                </a:solidFill>
              </a:rPr>
              <a:t>https://github.com/1kevgriff/Whisky.API</a:t>
            </a:r>
          </a:p>
        </p:txBody>
      </p:sp>
      <p:pic>
        <p:nvPicPr>
          <p:cNvPr id="1026" name="Picture 2" descr="Season 2 Drinking GIF by Parks and Recreation">
            <a:extLst>
              <a:ext uri="{FF2B5EF4-FFF2-40B4-BE49-F238E27FC236}">
                <a16:creationId xmlns:a16="http://schemas.microsoft.com/office/drawing/2014/main" id="{C90C733B-7FD9-4977-889C-ECCA5EC0FA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47061" y="2375084"/>
            <a:ext cx="3097877" cy="309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86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lstStyle/>
          <a:p>
            <a:r>
              <a:rPr lang="en-US" dirty="0"/>
              <a:t>Hands On Lab</a:t>
            </a:r>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p:txBody>
          <a:bodyPr/>
          <a:lstStyle/>
          <a:p>
            <a:r>
              <a:rPr lang="en-US" dirty="0"/>
              <a:t>Help us fix </a:t>
            </a:r>
            <a:r>
              <a:rPr lang="en-US"/>
              <a:t>the Whisky API</a:t>
            </a:r>
            <a:endParaRPr lang="en-US" dirty="0"/>
          </a:p>
        </p:txBody>
      </p:sp>
    </p:spTree>
    <p:extLst>
      <p:ext uri="{BB962C8B-B14F-4D97-AF65-F5344CB8AC3E}">
        <p14:creationId xmlns:p14="http://schemas.microsoft.com/office/powerpoint/2010/main" val="233006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3154710"/>
          </a:xfrm>
          <a:prstGeom prst="rect">
            <a:avLst/>
          </a:prstGeom>
          <a:noFill/>
        </p:spPr>
        <p:txBody>
          <a:bodyPr wrap="square">
            <a:spAutoFit/>
          </a:bodyPr>
          <a:lstStyle/>
          <a:p>
            <a:pPr marL="0" indent="0" algn="ctr">
              <a:buNone/>
            </a:pPr>
            <a:r>
              <a:rPr lang="en-US" sz="19900" dirty="0"/>
              <a:t>AC⚡DC</a:t>
            </a:r>
            <a:endParaRPr lang="en-US" sz="19900" baseline="0" dirty="0"/>
          </a:p>
        </p:txBody>
      </p:sp>
    </p:spTree>
    <p:extLst>
      <p:ext uri="{BB962C8B-B14F-4D97-AF65-F5344CB8AC3E}">
        <p14:creationId xmlns:p14="http://schemas.microsoft.com/office/powerpoint/2010/main" val="164452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dc GIF">
            <a:extLst>
              <a:ext uri="{FF2B5EF4-FFF2-40B4-BE49-F238E27FC236}">
                <a16:creationId xmlns:a16="http://schemas.microsoft.com/office/drawing/2014/main" id="{F2E7BC01-E4D7-4813-A64E-8B71F3A80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4506" y="1560660"/>
            <a:ext cx="6642987" cy="373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9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buNone/>
            </a:pPr>
            <a:r>
              <a:rPr lang="en-US" sz="7200" b="1" baseline="0" dirty="0"/>
              <a:t>A</a:t>
            </a:r>
            <a:r>
              <a:rPr lang="en-US" sz="7200" baseline="0" dirty="0"/>
              <a:t>synchronous Processing</a:t>
            </a:r>
          </a:p>
          <a:p>
            <a:pPr marL="0" indent="0">
              <a:buNone/>
            </a:pPr>
            <a:r>
              <a:rPr lang="en-US" sz="7200" b="1" dirty="0"/>
              <a:t>C</a:t>
            </a:r>
            <a:r>
              <a:rPr lang="en-US" sz="7200" dirty="0"/>
              <a:t>aching</a:t>
            </a:r>
          </a:p>
          <a:p>
            <a:pPr marL="0" indent="0">
              <a:buNone/>
            </a:pPr>
            <a:r>
              <a:rPr lang="en-US" sz="7200" b="1" baseline="0" dirty="0"/>
              <a:t>D</a:t>
            </a:r>
            <a:r>
              <a:rPr lang="en-US" sz="7200" baseline="0" dirty="0"/>
              <a:t>istribution</a:t>
            </a:r>
          </a:p>
          <a:p>
            <a:pPr marL="0" indent="0">
              <a:buNone/>
            </a:pPr>
            <a:r>
              <a:rPr lang="en-US" sz="7200" b="1" dirty="0"/>
              <a:t>C</a:t>
            </a:r>
            <a:r>
              <a:rPr lang="en-US" sz="7200" dirty="0"/>
              <a:t>onsistency</a:t>
            </a:r>
            <a:endParaRPr lang="en-US" sz="7200" baseline="0" dirty="0"/>
          </a:p>
        </p:txBody>
      </p:sp>
    </p:spTree>
    <p:extLst>
      <p:ext uri="{BB962C8B-B14F-4D97-AF65-F5344CB8AC3E}">
        <p14:creationId xmlns:p14="http://schemas.microsoft.com/office/powerpoint/2010/main" val="123763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9142-9C74-405F-AD1E-66683BCCDEFF}"/>
              </a:ext>
            </a:extLst>
          </p:cNvPr>
          <p:cNvSpPr>
            <a:spLocks noGrp="1"/>
          </p:cNvSpPr>
          <p:nvPr>
            <p:ph type="title"/>
          </p:nvPr>
        </p:nvSpPr>
        <p:spPr/>
        <p:txBody>
          <a:bodyPr/>
          <a:lstStyle/>
          <a:p>
            <a:r>
              <a:rPr lang="en-US" dirty="0"/>
              <a:t>Asynchronous Processing</a:t>
            </a:r>
          </a:p>
        </p:txBody>
      </p:sp>
      <p:sp>
        <p:nvSpPr>
          <p:cNvPr id="4" name="Content Placeholder 3">
            <a:extLst>
              <a:ext uri="{FF2B5EF4-FFF2-40B4-BE49-F238E27FC236}">
                <a16:creationId xmlns:a16="http://schemas.microsoft.com/office/drawing/2014/main" id="{B96CECE8-6AA8-4FE9-B67B-B11906C31303}"/>
              </a:ext>
            </a:extLst>
          </p:cNvPr>
          <p:cNvSpPr>
            <a:spLocks noGrp="1"/>
          </p:cNvSpPr>
          <p:nvPr>
            <p:ph idx="1"/>
          </p:nvPr>
        </p:nvSpPr>
        <p:spPr/>
        <p:txBody>
          <a:bodyPr/>
          <a:lstStyle/>
          <a:p>
            <a:r>
              <a:rPr lang="en-US" dirty="0"/>
              <a:t>Work doesn’t need to happen “on demand”</a:t>
            </a:r>
          </a:p>
          <a:p>
            <a:r>
              <a:rPr lang="en-US" dirty="0"/>
              <a:t>Decouple operations to reduce the workflow for a critical path</a:t>
            </a:r>
          </a:p>
          <a:p>
            <a:endParaRPr lang="en-US" dirty="0"/>
          </a:p>
          <a:p>
            <a:r>
              <a:rPr lang="en-US" dirty="0"/>
              <a:t>What is the “critical path” for a process?</a:t>
            </a:r>
          </a:p>
          <a:p>
            <a:pPr lvl="1"/>
            <a:r>
              <a:rPr lang="en-US" dirty="0"/>
              <a:t>Meaning: what steps need to happen NOW to make sure to </a:t>
            </a:r>
            <a:br>
              <a:rPr lang="en-US" dirty="0"/>
            </a:br>
            <a:r>
              <a:rPr lang="en-US" dirty="0"/>
              <a:t>give a user 👍or 👎?</a:t>
            </a:r>
          </a:p>
          <a:p>
            <a:pPr lvl="1"/>
            <a:endParaRPr lang="en-US" dirty="0"/>
          </a:p>
        </p:txBody>
      </p:sp>
    </p:spTree>
    <p:extLst>
      <p:ext uri="{BB962C8B-B14F-4D97-AF65-F5344CB8AC3E}">
        <p14:creationId xmlns:p14="http://schemas.microsoft.com/office/powerpoint/2010/main" val="275949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790E51-F5D9-4731-ACD5-A1F2DD408BD8}"/>
              </a:ext>
            </a:extLst>
          </p:cNvPr>
          <p:cNvSpPr>
            <a:spLocks noGrp="1"/>
          </p:cNvSpPr>
          <p:nvPr>
            <p:ph type="title"/>
          </p:nvPr>
        </p:nvSpPr>
        <p:spPr/>
        <p:txBody>
          <a:bodyPr/>
          <a:lstStyle/>
          <a:p>
            <a:r>
              <a:rPr lang="en-US" dirty="0"/>
              <a:t>Asynchronous Processing</a:t>
            </a:r>
          </a:p>
        </p:txBody>
      </p:sp>
      <p:sp>
        <p:nvSpPr>
          <p:cNvPr id="5" name="Text Placeholder 4">
            <a:extLst>
              <a:ext uri="{FF2B5EF4-FFF2-40B4-BE49-F238E27FC236}">
                <a16:creationId xmlns:a16="http://schemas.microsoft.com/office/drawing/2014/main" id="{8794BBC0-CF44-483E-99E6-8444FD304C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4656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2687</TotalTime>
  <Words>1579</Words>
  <Application>Microsoft Office PowerPoint</Application>
  <PresentationFormat>Widescreen</PresentationFormat>
  <Paragraphs>425</Paragraphs>
  <Slides>42</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Prepare Your ASP.NET Core Application for Liftoff</vt:lpstr>
      <vt:lpstr>Designing for Speed and Scalability</vt:lpstr>
      <vt:lpstr>PowerPoint Presentation</vt:lpstr>
      <vt:lpstr>PowerPoint Presentation</vt:lpstr>
      <vt:lpstr>PowerPoint Presentation</vt:lpstr>
      <vt:lpstr>PowerPoint Presentation</vt:lpstr>
      <vt:lpstr>PowerPoint Presentation</vt:lpstr>
      <vt:lpstr>Asynchronous Processing</vt:lpstr>
      <vt:lpstr>Asynchronous Processing</vt:lpstr>
      <vt:lpstr>Asynchronous Processing</vt:lpstr>
      <vt:lpstr>Asynchronous Processing</vt:lpstr>
      <vt:lpstr>Demo/Discussions</vt:lpstr>
      <vt:lpstr>Caching</vt:lpstr>
      <vt:lpstr>Caching</vt:lpstr>
      <vt:lpstr>PowerPoint Presentation</vt:lpstr>
      <vt:lpstr>PowerPoint Presentation</vt:lpstr>
      <vt:lpstr>PowerPoint Presentation</vt:lpstr>
      <vt:lpstr>Caching</vt:lpstr>
      <vt:lpstr>Caching</vt:lpstr>
      <vt:lpstr>Caching</vt:lpstr>
      <vt:lpstr>Caching</vt:lpstr>
      <vt:lpstr>Discussion</vt:lpstr>
      <vt:lpstr>Caching in ASP.NET Core</vt:lpstr>
      <vt:lpstr>Caching</vt:lpstr>
      <vt:lpstr>Caching</vt:lpstr>
      <vt:lpstr>Demo/Discussions</vt:lpstr>
      <vt:lpstr>Distribution</vt:lpstr>
      <vt:lpstr>Distribution</vt:lpstr>
      <vt:lpstr>Distribution</vt:lpstr>
      <vt:lpstr>Distribution</vt:lpstr>
      <vt:lpstr>Consistency</vt:lpstr>
      <vt:lpstr>Consistency</vt:lpstr>
      <vt:lpstr>Consistency</vt:lpstr>
      <vt:lpstr>Consistency</vt:lpstr>
      <vt:lpstr>Consistency</vt:lpstr>
      <vt:lpstr>Consistency</vt:lpstr>
      <vt:lpstr>Consistency</vt:lpstr>
      <vt:lpstr>Consistency</vt:lpstr>
      <vt:lpstr>Consistency</vt:lpstr>
      <vt:lpstr>PowerPoint Presentation</vt:lpstr>
      <vt:lpstr> Introducing the Whisky API   </vt:lpstr>
      <vt:lpstr>Hands 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Your ASP.NET Core Application for Liftoff</dc:title>
  <dc:creator>Kevin Griffin</dc:creator>
  <cp:lastModifiedBy>Kevin Griffin</cp:lastModifiedBy>
  <cp:revision>26</cp:revision>
  <dcterms:created xsi:type="dcterms:W3CDTF">2021-12-20T22:48:46Z</dcterms:created>
  <dcterms:modified xsi:type="dcterms:W3CDTF">2022-01-05T18:48:15Z</dcterms:modified>
</cp:coreProperties>
</file>